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diagrams/data3.xml" ContentType="application/vnd.openxmlformats-officedocument.drawingml.diagramData+xml"/>
  <Override PartName="/ppt/diagrams/data5.xml" ContentType="application/vnd.openxmlformats-officedocument.drawingml.diagramData+xml"/>
  <Override PartName="/ppt/diagrams/data4.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4.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68" r:id="rId2"/>
    <p:sldId id="293" r:id="rId3"/>
    <p:sldId id="271" r:id="rId4"/>
    <p:sldId id="269" r:id="rId5"/>
    <p:sldId id="294" r:id="rId6"/>
    <p:sldId id="291" r:id="rId7"/>
    <p:sldId id="313" r:id="rId8"/>
    <p:sldId id="486" r:id="rId9"/>
    <p:sldId id="487" r:id="rId10"/>
    <p:sldId id="488" r:id="rId11"/>
    <p:sldId id="295" r:id="rId12"/>
    <p:sldId id="304" r:id="rId13"/>
    <p:sldId id="270" r:id="rId14"/>
    <p:sldId id="305" r:id="rId15"/>
    <p:sldId id="306" r:id="rId16"/>
    <p:sldId id="296" r:id="rId17"/>
    <p:sldId id="297" r:id="rId18"/>
    <p:sldId id="302" r:id="rId19"/>
    <p:sldId id="301" r:id="rId20"/>
    <p:sldId id="307" r:id="rId21"/>
    <p:sldId id="316" r:id="rId22"/>
    <p:sldId id="310" r:id="rId23"/>
    <p:sldId id="308" r:id="rId24"/>
    <p:sldId id="31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1" d="100"/>
          <a:sy n="71" d="100"/>
        </p:scale>
        <p:origin x="48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eg"/></Relationships>
</file>

<file path=ppt/diagrams/_rels/data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jpeg"/><Relationship Id="rId4" Type="http://schemas.openxmlformats.org/officeDocument/2006/relationships/image" Target="../media/image10.jpeg"/></Relationships>
</file>

<file path=ppt/diagrams/_rels/data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jpeg"/></Relationships>
</file>

<file path=ppt/diagrams/_rels/data5.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5" Type="http://schemas.openxmlformats.org/officeDocument/2006/relationships/image" Target="../media/image6.jpeg"/><Relationship Id="rId4"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image" Target="../media/image7.png"/><Relationship Id="rId5" Type="http://schemas.openxmlformats.org/officeDocument/2006/relationships/image" Target="../media/image11.jpeg"/><Relationship Id="rId4" Type="http://schemas.openxmlformats.org/officeDocument/2006/relationships/image" Target="../media/image10.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image" Target="../media/image13.jpeg"/><Relationship Id="rId4" Type="http://schemas.openxmlformats.org/officeDocument/2006/relationships/image" Target="../media/image16.jpeg"/></Relationships>
</file>

<file path=ppt/diagrams/_rels/drawing5.xml.rels><?xml version="1.0" encoding="UTF-8" standalone="yes"?>
<Relationships xmlns="http://schemas.openxmlformats.org/package/2006/relationships"><Relationship Id="rId3" Type="http://schemas.openxmlformats.org/officeDocument/2006/relationships/image" Target="../media/image42.jpeg"/><Relationship Id="rId7" Type="http://schemas.openxmlformats.org/officeDocument/2006/relationships/image" Target="../media/image46.jpeg"/><Relationship Id="rId2" Type="http://schemas.openxmlformats.org/officeDocument/2006/relationships/image" Target="../media/image41.jpeg"/><Relationship Id="rId1" Type="http://schemas.openxmlformats.org/officeDocument/2006/relationships/image" Target="../media/image40.jpeg"/><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diagrams/colors1.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5_5">
  <dgm:title val=""/>
  <dgm:desc val=""/>
  <dgm:catLst>
    <dgm:cat type="accent5" pri="11500"/>
  </dgm:catLst>
  <dgm:styleLbl name="node0">
    <dgm:fillClrLst meth="cycle">
      <a:schemeClr val="accent5">
        <a:alpha val="80000"/>
      </a:schemeClr>
    </dgm:fillClrLst>
    <dgm:linClrLst meth="repeat">
      <a:schemeClr val="lt1"/>
    </dgm:linClrLst>
    <dgm:effectClrLst/>
    <dgm:txLinClrLst/>
    <dgm:txFillClrLst/>
    <dgm:txEffectClrLst/>
  </dgm:styleLbl>
  <dgm:styleLbl name="node1">
    <dgm:fillClrLst>
      <a:schemeClr val="accent5">
        <a:alpha val="90000"/>
      </a:schemeClr>
      <a:schemeClr val="accent5">
        <a:alpha val="50000"/>
      </a:schemeClr>
    </dgm:fillClrLst>
    <dgm:linClrLst meth="repeat">
      <a:schemeClr val="lt1"/>
    </dgm:linClrLst>
    <dgm:effectClrLst/>
    <dgm:txLinClrLst/>
    <dgm:txFillClrLst/>
    <dgm:txEffectClrLst/>
  </dgm:styleLbl>
  <dgm:styleLbl name="alignNode1">
    <dgm:fillClrLst>
      <a:schemeClr val="accent5">
        <a:alpha val="90000"/>
      </a:schemeClr>
      <a:schemeClr val="accent5">
        <a:alpha val="50000"/>
      </a:schemeClr>
    </dgm:fillClrLst>
    <dgm:linClrLst>
      <a:schemeClr val="accent5">
        <a:alpha val="90000"/>
      </a:schemeClr>
      <a:schemeClr val="accent5">
        <a:alpha val="50000"/>
      </a:schemeClr>
    </dgm:linClrLst>
    <dgm:effectClrLst/>
    <dgm:txLinClrLst/>
    <dgm:txFillClrLst/>
    <dgm:txEffectClrLst/>
  </dgm:styleLbl>
  <dgm:styleLbl name="lnNode1">
    <dgm:fillClrLst>
      <a:schemeClr val="accent5">
        <a:shade val="90000"/>
      </a:schemeClr>
      <a:schemeClr val="accent5">
        <a:alpha val="50000"/>
        <a:tint val="50000"/>
      </a:schemeClr>
    </dgm:fillClrLst>
    <dgm:linClrLst meth="repeat">
      <a:schemeClr val="lt1"/>
    </dgm:linClrLst>
    <dgm:effectClrLst/>
    <dgm:txLinClrLst/>
    <dgm:txFillClrLst/>
    <dgm:txEffectClrLst/>
  </dgm:styleLbl>
  <dgm:styleLbl name="vennNode1">
    <dgm:fillClrLst>
      <a:schemeClr val="accent5">
        <a:shade val="80000"/>
        <a:alpha val="50000"/>
      </a:schemeClr>
      <a:schemeClr val="accent5">
        <a:alpha val="20000"/>
      </a:schemeClr>
    </dgm:fillClrLst>
    <dgm:linClrLst meth="repeat">
      <a:schemeClr val="lt1"/>
    </dgm:linClrLst>
    <dgm:effectClrLst/>
    <dgm:txLinClrLst/>
    <dgm:txFillClrLst/>
    <dgm:txEffectClrLst/>
  </dgm:styleLbl>
  <dgm:styleLbl name="node2">
    <dgm:fillClrLst>
      <a:schemeClr val="accent5">
        <a:alpha val="70000"/>
      </a:schemeClr>
    </dgm:fillClrLst>
    <dgm:linClrLst meth="repeat">
      <a:schemeClr val="lt1"/>
    </dgm:linClrLst>
    <dgm:effectClrLst/>
    <dgm:txLinClrLst/>
    <dgm:txFillClrLst/>
    <dgm:txEffectClrLst/>
  </dgm:styleLbl>
  <dgm:styleLbl name="node3">
    <dgm:fillClrLst>
      <a:schemeClr val="accent5">
        <a:alpha val="50000"/>
      </a:schemeClr>
    </dgm:fillClrLst>
    <dgm:linClrLst meth="repeat">
      <a:schemeClr val="lt1"/>
    </dgm:linClrLst>
    <dgm:effectClrLst/>
    <dgm:txLinClrLst/>
    <dgm:txFillClrLst/>
    <dgm:txEffectClrLst/>
  </dgm:styleLbl>
  <dgm:styleLbl name="node4">
    <dgm:fillClrLst>
      <a:schemeClr val="accent5">
        <a:alpha val="30000"/>
      </a:schemeClr>
    </dgm:fillClrLst>
    <dgm:linClrLst meth="repeat">
      <a:schemeClr val="lt1"/>
    </dgm:linClrLst>
    <dgm:effectClrLst/>
    <dgm:txLinClrLst/>
    <dgm:txFillClrLst/>
    <dgm:txEffectClrLst/>
  </dgm:styleLbl>
  <dgm:styleLbl name="fgImgPlace1">
    <dgm:fillClrLst>
      <a:schemeClr val="accent5">
        <a:tint val="50000"/>
        <a:alpha val="90000"/>
      </a:schemeClr>
      <a:schemeClr val="accent5">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f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bgSibTrans2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dgm:txEffectClrLst/>
  </dgm:styleLbl>
  <dgm:styleLbl name="sibTrans1D1">
    <dgm:fillClrLst>
      <a:schemeClr val="accent5">
        <a:shade val="90000"/>
      </a:schemeClr>
      <a:schemeClr val="accent5">
        <a:tint val="50000"/>
      </a:schemeClr>
    </dgm:fillClrLst>
    <dgm:linClrLst>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alpha val="90000"/>
      </a:schemeClr>
    </dgm:fillClrLst>
    <dgm:linClrLst meth="repeat">
      <a:schemeClr val="lt1"/>
    </dgm:linClrLst>
    <dgm:effectClrLst/>
    <dgm:txLinClrLst/>
    <dgm:txFillClrLst/>
    <dgm:txEffectClrLst/>
  </dgm:styleLbl>
  <dgm:styleLbl name="asst1">
    <dgm:fillClrLst meth="repeat">
      <a:schemeClr val="accent5">
        <a:alpha val="90000"/>
      </a:schemeClr>
    </dgm:fillClrLst>
    <dgm:linClrLst meth="repeat">
      <a:schemeClr val="lt1"/>
    </dgm:linClrLst>
    <dgm:effectClrLst/>
    <dgm:txLinClrLst/>
    <dgm:txFillClrLst/>
    <dgm:txEffectClrLst/>
  </dgm:styleLbl>
  <dgm:styleLbl name="asst2">
    <dgm:fillClrLst>
      <a:schemeClr val="accent5">
        <a:alpha val="90000"/>
      </a:schemeClr>
    </dgm:fillClrLst>
    <dgm:linClrLst meth="repeat">
      <a:schemeClr val="lt1"/>
    </dgm:linClrLst>
    <dgm:effectClrLst/>
    <dgm:txLinClrLst/>
    <dgm:txFillClrLst/>
    <dgm:txEffectClrLst/>
  </dgm:styleLbl>
  <dgm:styleLbl name="asst3">
    <dgm:fillClrLst>
      <a:schemeClr val="accent5">
        <a:alpha val="70000"/>
      </a:schemeClr>
    </dgm:fillClrLst>
    <dgm:linClrLst meth="repeat">
      <a:schemeClr val="lt1"/>
    </dgm:linClrLst>
    <dgm:effectClrLst/>
    <dgm:txLinClrLst/>
    <dgm:txFillClrLst/>
    <dgm:txEffectClrLst/>
  </dgm:styleLbl>
  <dgm:styleLbl name="asst4">
    <dgm:fillClrLst>
      <a:schemeClr val="accent5">
        <a:alpha val="50000"/>
      </a:schemeClr>
    </dgm:fillClrLst>
    <dgm:linClrLst meth="repeat">
      <a:schemeClr val="lt1"/>
    </dgm:linClrLst>
    <dgm:effectClrLst/>
    <dgm:txLinClrLst/>
    <dgm:txFillClrLst/>
    <dgm:txEffectClrLst/>
  </dgm:styleLbl>
  <dgm:styleLbl name="parChTrans2D1">
    <dgm:fillClrLst meth="repeat">
      <a:schemeClr val="accent5">
        <a:shade val="8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5">
        <a:alpha val="90000"/>
      </a:schemeClr>
      <a:schemeClr val="accent5">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a:schemeClr val="accent5">
        <a:alpha val="90000"/>
        <a:tint val="40000"/>
      </a:schemeClr>
      <a:schemeClr val="accent5">
        <a:alpha val="5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4">
  <dgm:title val=""/>
  <dgm:desc val=""/>
  <dgm:catLst>
    <dgm:cat type="accent5" pri="11400"/>
  </dgm:catLst>
  <dgm:styleLbl name="node0">
    <dgm:fillClrLst meth="cycle">
      <a:schemeClr val="accent5">
        <a:shade val="60000"/>
      </a:schemeClr>
    </dgm:fillClrLst>
    <dgm:linClrLst meth="repeat">
      <a:schemeClr val="lt1"/>
    </dgm:linClrLst>
    <dgm:effectClrLst/>
    <dgm:txLinClrLst/>
    <dgm:txFillClrLst/>
    <dgm:txEffectClrLst/>
  </dgm:styleLbl>
  <dgm:styleLbl name="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alignNode1">
    <dgm:fillClrLst meth="cycle">
      <a:schemeClr val="accent5">
        <a:shade val="50000"/>
      </a:schemeClr>
      <a:schemeClr val="accent5">
        <a:tint val="55000"/>
      </a:schemeClr>
    </dgm:fillClrLst>
    <dgm:linClrLst meth="cycle">
      <a:schemeClr val="accent5">
        <a:shade val="50000"/>
      </a:schemeClr>
      <a:schemeClr val="accent5">
        <a:tint val="55000"/>
      </a:schemeClr>
    </dgm:linClrLst>
    <dgm:effectClrLst/>
    <dgm:txLinClrLst/>
    <dgm:txFillClrLst/>
    <dgm:txEffectClrLst/>
  </dgm:styleLbl>
  <dgm:styleLbl name="lnNode1">
    <dgm:fillClrLst meth="cycle">
      <a:schemeClr val="accent5">
        <a:shade val="50000"/>
      </a:schemeClr>
      <a:schemeClr val="accent5">
        <a:tint val="55000"/>
      </a:schemeClr>
    </dgm:fillClrLst>
    <dgm:linClrLst meth="repeat">
      <a:schemeClr val="lt1"/>
    </dgm:linClrLst>
    <dgm:effectClrLst/>
    <dgm:txLinClrLst/>
    <dgm:txFillClrLst/>
    <dgm:txEffectClrLst/>
  </dgm:styleLbl>
  <dgm:styleLbl name="vennNode1">
    <dgm:fillClrLst meth="cycle">
      <a:schemeClr val="accent5">
        <a:shade val="80000"/>
        <a:alpha val="50000"/>
      </a:schemeClr>
      <a:schemeClr val="accent5">
        <a:tint val="50000"/>
        <a:alpha val="50000"/>
      </a:schemeClr>
    </dgm:fillClrLst>
    <dgm:linClrLst meth="repeat">
      <a:schemeClr val="lt1"/>
    </dgm:linClrLst>
    <dgm:effectClrLst/>
    <dgm:txLinClrLst/>
    <dgm:txFillClrLst/>
    <dgm:txEffectClrLst/>
  </dgm:styleLbl>
  <dgm:styleLbl name="node2">
    <dgm:fillClrLst>
      <a:schemeClr val="accent5">
        <a:shade val="80000"/>
      </a:schemeClr>
    </dgm:fillClrLst>
    <dgm:linClrLst meth="repeat">
      <a:schemeClr val="lt1"/>
    </dgm:linClrLst>
    <dgm:effectClrLst/>
    <dgm:txLinClrLst/>
    <dgm:txFillClrLst/>
    <dgm:txEffectClrLst/>
  </dgm:styleLbl>
  <dgm:styleLbl name="node3">
    <dgm:fillClrLst>
      <a:schemeClr val="accent5">
        <a:tint val="99000"/>
      </a:schemeClr>
    </dgm:fillClrLst>
    <dgm:linClrLst meth="repeat">
      <a:schemeClr val="lt1"/>
    </dgm:linClrLst>
    <dgm:effectClrLst/>
    <dgm:txLinClrLst/>
    <dgm:txFillClrLst/>
    <dgm:txEffectClrLst/>
  </dgm:styleLbl>
  <dgm:styleLbl name="node4">
    <dgm:fillClrLst>
      <a:schemeClr val="accent5">
        <a:tint val="70000"/>
      </a:schemeClr>
    </dgm:fillClrLst>
    <dgm:linClrLst meth="repeat">
      <a:schemeClr val="lt1"/>
    </dgm:linClrLst>
    <dgm:effectClrLst/>
    <dgm:txLinClrLst/>
    <dgm:txFillClrLst/>
    <dgm:txEffectClrLst/>
  </dgm:styleLbl>
  <dgm:styleLbl name="f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5">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b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fgSibTrans2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dgm:txEffectClrLst/>
  </dgm:styleLbl>
  <dgm:styleLbl name="sibTrans1D1">
    <dgm:fillClrLst meth="cycle">
      <a:schemeClr val="accent5">
        <a:shade val="90000"/>
      </a:schemeClr>
      <a:schemeClr val="accent5">
        <a:tint val="50000"/>
      </a:schemeClr>
    </dgm:fillClrLst>
    <dgm:linClrLst meth="cycle">
      <a:schemeClr val="accent5">
        <a:shade val="90000"/>
      </a:schemeClr>
      <a:schemeClr val="accent5">
        <a:tint val="50000"/>
      </a:schemeClr>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accent5">
        <a:shade val="80000"/>
      </a:schemeClr>
    </dgm:fillClrLst>
    <dgm:linClrLst meth="repeat">
      <a:schemeClr val="lt1"/>
    </dgm:linClrLst>
    <dgm:effectClrLst/>
    <dgm:txLinClrLst/>
    <dgm:txFillClrLst/>
    <dgm:txEffectClrLst/>
  </dgm:styleLbl>
  <dgm:styleLbl name="asst1">
    <dgm:fillClrLst meth="repeat">
      <a:schemeClr val="accent5">
        <a:shade val="80000"/>
      </a:schemeClr>
    </dgm:fillClrLst>
    <dgm:linClrLst meth="repeat">
      <a:schemeClr val="lt1"/>
    </dgm:linClrLst>
    <dgm:effectClrLst/>
    <dgm:txLinClrLst/>
    <dgm:txFillClrLst/>
    <dgm:txEffectClrLst/>
  </dgm:styleLbl>
  <dgm:styleLbl name="asst2">
    <dgm:fillClrLst>
      <a:schemeClr val="accent5">
        <a:tint val="90000"/>
      </a:schemeClr>
    </dgm:fillClrLst>
    <dgm:linClrLst meth="repeat">
      <a:schemeClr val="lt1"/>
    </dgm:linClrLst>
    <dgm:effectClrLst/>
    <dgm:txLinClrLst/>
    <dgm:txFillClrLst/>
    <dgm:txEffectClrLst/>
  </dgm:styleLbl>
  <dgm:styleLbl name="asst3">
    <dgm:fillClrLst>
      <a:schemeClr val="accent5">
        <a:tint val="70000"/>
      </a:schemeClr>
    </dgm:fillClrLst>
    <dgm:linClrLst meth="repeat">
      <a:schemeClr val="lt1"/>
    </dgm:linClrLst>
    <dgm:effectClrLst/>
    <dgm:txLinClrLst/>
    <dgm:txFillClrLst/>
    <dgm:txEffectClrLst/>
  </dgm:styleLbl>
  <dgm:styleLbl name="asst4">
    <dgm:fillClrLst>
      <a:schemeClr val="accent5">
        <a:tint val="50000"/>
      </a:schemeClr>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shade val="80000"/>
      </a:schemeClr>
    </dgm:linClrLst>
    <dgm:effectClrLst/>
    <dgm:txLinClrLst/>
    <dgm:txFillClrLst/>
    <dgm:txEffectClrLst/>
  </dgm:styleLbl>
  <dgm:styleLbl name="parChTrans2D2">
    <dgm:fillClrLst meth="repeat">
      <a:schemeClr val="accent5">
        <a:tint val="90000"/>
      </a:schemeClr>
    </dgm:fillClrLst>
    <dgm:linClrLst meth="repeat">
      <a:schemeClr val="accent5">
        <a:tint val="90000"/>
      </a:schemeClr>
    </dgm:linClrLst>
    <dgm:effectClrLst/>
    <dgm:txLinClrLst/>
    <dgm:txFillClrLst/>
    <dgm:txEffectClrLst/>
  </dgm:styleLbl>
  <dgm:styleLbl name="parChTrans2D3">
    <dgm:fillClrLst meth="repeat">
      <a:schemeClr val="accent5">
        <a:tint val="70000"/>
      </a:schemeClr>
    </dgm:fillClrLst>
    <dgm:linClrLst meth="repeat">
      <a:schemeClr val="accent5">
        <a:tint val="70000"/>
      </a:schemeClr>
    </dgm:linClrLst>
    <dgm:effectClrLst/>
    <dgm:txLinClrLst/>
    <dgm:txFillClrLst/>
    <dgm:txEffectClrLst/>
  </dgm:styleLbl>
  <dgm:styleLbl name="parChTrans2D4">
    <dgm:fillClrLst meth="repeat">
      <a:schemeClr val="accent5">
        <a:tint val="50000"/>
      </a:schemeClr>
    </dgm:fillClrLst>
    <dgm:linClrLst meth="repeat">
      <a:schemeClr val="accent5">
        <a:tint val="50000"/>
      </a:schemeClr>
    </dgm:linClrLst>
    <dgm:effectClrLst/>
    <dgm:txLinClrLst/>
    <dgm:txFillClrLst meth="repeat">
      <a:schemeClr val="dk1"/>
    </dgm:txFillClrLst>
    <dgm:txEffectClrLst/>
  </dgm:styleLbl>
  <dgm:styleLbl name="parChTrans1D1">
    <dgm:fillClrLst meth="repeat">
      <a:schemeClr val="accent5">
        <a:shade val="80000"/>
      </a:schemeClr>
    </dgm:fillClrLst>
    <dgm:linClrLst meth="repeat">
      <a:schemeClr val="accent5">
        <a:shade val="80000"/>
      </a:schemeClr>
    </dgm:linClrLst>
    <dgm:effectClrLst/>
    <dgm:txLinClrLst/>
    <dgm:txFillClrLst meth="repeat">
      <a:schemeClr val="tx1"/>
    </dgm:txFillClrLst>
    <dgm:txEffectClrLst/>
  </dgm:styleLbl>
  <dgm:styleLbl name="parChTrans1D2">
    <dgm:fillClrLst meth="repeat">
      <a:schemeClr val="accent5">
        <a:tint val="90000"/>
      </a:schemeClr>
    </dgm:fillClrLst>
    <dgm:linClrLst meth="repeat">
      <a:schemeClr val="accent5">
        <a:tint val="90000"/>
      </a:schemeClr>
    </dgm:linClrLst>
    <dgm:effectClrLst/>
    <dgm:txLinClrLst/>
    <dgm:txFillClrLst meth="repeat">
      <a:schemeClr val="tx1"/>
    </dgm:txFillClrLst>
    <dgm:txEffectClrLst/>
  </dgm:styleLbl>
  <dgm:styleLbl name="parChTrans1D3">
    <dgm:fillClrLst meth="repeat">
      <a:schemeClr val="accent5">
        <a:tint val="70000"/>
      </a:schemeClr>
    </dgm:fillClrLst>
    <dgm:linClrLst meth="repeat">
      <a:schemeClr val="accent5">
        <a:tint val="70000"/>
      </a:schemeClr>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5">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5">
        <a:shade val="50000"/>
      </a:schemeClr>
      <a:schemeClr val="accent5">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alignAccFollowNode1">
    <dgm:fillClrLst meth="repeat">
      <a:schemeClr val="accent5">
        <a:alpha val="90000"/>
        <a:tint val="55000"/>
      </a:schemeClr>
    </dgm:fillClrLst>
    <dgm:linClrLst meth="repeat">
      <a:schemeClr val="accent5">
        <a:alpha val="90000"/>
        <a:tint val="55000"/>
      </a:schemeClr>
    </dgm:linClrLst>
    <dgm:effectClrLst/>
    <dgm:txLinClrLst/>
    <dgm:txFillClrLst meth="repeat">
      <a:schemeClr val="dk1"/>
    </dgm:txFillClrLst>
    <dgm:txEffectClrLst/>
  </dgm:styleLbl>
  <dgm:styleLbl name="bgAccFollowNode1">
    <dgm:fillClrLst meth="repeat">
      <a:schemeClr val="accent5">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a:tint val="50000"/>
      </a:schemeClr>
    </dgm:linClrLst>
    <dgm:effectClrLst/>
    <dgm:txLinClrLst/>
    <dgm:txFillClrLst meth="repeat">
      <a:schemeClr val="dk1"/>
    </dgm:txFillClrLst>
    <dgm:txEffectClrLst/>
  </dgm:styleLbl>
  <dgm:styleLbl name="bgShp">
    <dgm:fillClrLst meth="repeat">
      <a:schemeClr val="accent5">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55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036FF2-6156-467A-9634-DC1B01E99B94}" type="doc">
      <dgm:prSet loTypeId="urn:microsoft.com/office/officeart/2005/8/layout/vList3" loCatId="list" qsTypeId="urn:microsoft.com/office/officeart/2005/8/quickstyle/simple5" qsCatId="simple" csTypeId="urn:microsoft.com/office/officeart/2005/8/colors/accent5_5" csCatId="accent5" phldr="1"/>
      <dgm:spPr/>
      <dgm:t>
        <a:bodyPr/>
        <a:lstStyle/>
        <a:p>
          <a:endParaRPr lang="en-GB"/>
        </a:p>
      </dgm:t>
    </dgm:pt>
    <dgm:pt modelId="{93AC89CD-E4CF-4B3F-A7B1-18B33023B8F2}">
      <dgm:prSet custT="1"/>
      <dgm:spPr/>
      <dgm:t>
        <a:bodyPr/>
        <a:lstStyle/>
        <a:p>
          <a:r>
            <a:rPr lang="en-GB" sz="1800"/>
            <a:t>Police Officers, PCSOs, Police Staff</a:t>
          </a:r>
          <a:br>
            <a:rPr lang="en-GB" sz="1800"/>
          </a:br>
          <a:endParaRPr lang="en-GB" sz="1800"/>
        </a:p>
      </dgm:t>
    </dgm:pt>
    <dgm:pt modelId="{0DFA8367-72B2-4D33-8F85-7588EF7AA9D0}" type="parTrans" cxnId="{56B04D0E-0D16-41EF-B32D-363BBB491E72}">
      <dgm:prSet/>
      <dgm:spPr/>
      <dgm:t>
        <a:bodyPr/>
        <a:lstStyle/>
        <a:p>
          <a:endParaRPr lang="en-GB"/>
        </a:p>
      </dgm:t>
    </dgm:pt>
    <dgm:pt modelId="{E0AD6947-32F1-462A-83A7-AE9B90A0EEC3}" type="sibTrans" cxnId="{56B04D0E-0D16-41EF-B32D-363BBB491E72}">
      <dgm:prSet/>
      <dgm:spPr/>
      <dgm:t>
        <a:bodyPr/>
        <a:lstStyle/>
        <a:p>
          <a:endParaRPr lang="en-GB"/>
        </a:p>
      </dgm:t>
    </dgm:pt>
    <dgm:pt modelId="{472F497A-A1E9-494D-A436-14121848B3A2}">
      <dgm:prSet custT="1"/>
      <dgm:spPr/>
      <dgm:t>
        <a:bodyPr/>
        <a:lstStyle/>
        <a:p>
          <a:r>
            <a:rPr lang="en-GB" sz="1800"/>
            <a:t>Information gathered during investigations</a:t>
          </a:r>
          <a:br>
            <a:rPr lang="en-GB" sz="1800"/>
          </a:br>
          <a:endParaRPr lang="en-GB" sz="1800"/>
        </a:p>
      </dgm:t>
    </dgm:pt>
    <dgm:pt modelId="{6BA81C7E-2DF4-4AF1-9745-84B98D4B5AE3}" type="parTrans" cxnId="{FC2D4B97-2E95-46AF-AFBA-C3A3A15A0CFC}">
      <dgm:prSet/>
      <dgm:spPr/>
      <dgm:t>
        <a:bodyPr/>
        <a:lstStyle/>
        <a:p>
          <a:endParaRPr lang="en-GB"/>
        </a:p>
      </dgm:t>
    </dgm:pt>
    <dgm:pt modelId="{6A3E88D1-38BC-4763-8363-748A863DD362}" type="sibTrans" cxnId="{FC2D4B97-2E95-46AF-AFBA-C3A3A15A0CFC}">
      <dgm:prSet/>
      <dgm:spPr/>
      <dgm:t>
        <a:bodyPr/>
        <a:lstStyle/>
        <a:p>
          <a:endParaRPr lang="en-GB"/>
        </a:p>
      </dgm:t>
    </dgm:pt>
    <dgm:pt modelId="{23D540A9-A5EF-4AF4-B57E-701707126027}">
      <dgm:prSet custT="1"/>
      <dgm:spPr/>
      <dgm:t>
        <a:bodyPr/>
        <a:lstStyle/>
        <a:p>
          <a:r>
            <a:rPr lang="en-GB" sz="1800"/>
            <a:t>Members of the Public</a:t>
          </a:r>
          <a:br>
            <a:rPr lang="en-GB" sz="1800"/>
          </a:br>
          <a:endParaRPr lang="en-GB" sz="1800"/>
        </a:p>
      </dgm:t>
    </dgm:pt>
    <dgm:pt modelId="{6C92BE47-0197-46F4-800D-13CF8672F0B9}" type="parTrans" cxnId="{843976F4-EF55-4C6E-9C7C-BF29204CCF77}">
      <dgm:prSet/>
      <dgm:spPr/>
      <dgm:t>
        <a:bodyPr/>
        <a:lstStyle/>
        <a:p>
          <a:endParaRPr lang="en-GB"/>
        </a:p>
      </dgm:t>
    </dgm:pt>
    <dgm:pt modelId="{F84B6BA9-6EFE-4EAF-B051-656796BBD672}" type="sibTrans" cxnId="{843976F4-EF55-4C6E-9C7C-BF29204CCF77}">
      <dgm:prSet/>
      <dgm:spPr/>
      <dgm:t>
        <a:bodyPr/>
        <a:lstStyle/>
        <a:p>
          <a:endParaRPr lang="en-GB"/>
        </a:p>
      </dgm:t>
    </dgm:pt>
    <dgm:pt modelId="{888D74D3-0492-4625-B77A-2667F3751081}">
      <dgm:prSet custT="1"/>
      <dgm:spPr/>
      <dgm:t>
        <a:bodyPr/>
        <a:lstStyle/>
        <a:p>
          <a:r>
            <a:rPr lang="en-GB" sz="1800"/>
            <a:t>Community intelligence</a:t>
          </a:r>
          <a:br>
            <a:rPr lang="en-GB" sz="1800"/>
          </a:br>
          <a:endParaRPr lang="en-GB" sz="1800"/>
        </a:p>
      </dgm:t>
    </dgm:pt>
    <dgm:pt modelId="{4429C416-D303-40E4-A3BD-13513B8DC0AF}" type="parTrans" cxnId="{B04B93F4-E664-479D-A342-0B776C49E917}">
      <dgm:prSet/>
      <dgm:spPr/>
      <dgm:t>
        <a:bodyPr/>
        <a:lstStyle/>
        <a:p>
          <a:endParaRPr lang="en-GB"/>
        </a:p>
      </dgm:t>
    </dgm:pt>
    <dgm:pt modelId="{A9DDCB9B-02BC-43D9-9363-EF310D18AAF5}" type="sibTrans" cxnId="{B04B93F4-E664-479D-A342-0B776C49E917}">
      <dgm:prSet/>
      <dgm:spPr/>
      <dgm:t>
        <a:bodyPr/>
        <a:lstStyle/>
        <a:p>
          <a:endParaRPr lang="en-GB"/>
        </a:p>
      </dgm:t>
    </dgm:pt>
    <dgm:pt modelId="{CC62B0E6-EACE-4B81-8CB6-22B0098F707A}">
      <dgm:prSet custT="1"/>
      <dgm:spPr/>
      <dgm:t>
        <a:bodyPr/>
        <a:lstStyle/>
        <a:p>
          <a:r>
            <a:rPr lang="en-GB" sz="1800"/>
            <a:t>Technical sources- CCTV, social media, mobile phones</a:t>
          </a:r>
        </a:p>
      </dgm:t>
    </dgm:pt>
    <dgm:pt modelId="{CFD7A34F-49AF-4351-825F-82CFECC6E9F0}" type="parTrans" cxnId="{CD9AD104-1F89-4F32-A445-2EBB00B17315}">
      <dgm:prSet/>
      <dgm:spPr/>
      <dgm:t>
        <a:bodyPr/>
        <a:lstStyle/>
        <a:p>
          <a:endParaRPr lang="en-GB"/>
        </a:p>
      </dgm:t>
    </dgm:pt>
    <dgm:pt modelId="{B68AEC15-FA1E-43EA-A871-CD97EC1671D7}" type="sibTrans" cxnId="{CD9AD104-1F89-4F32-A445-2EBB00B17315}">
      <dgm:prSet/>
      <dgm:spPr/>
      <dgm:t>
        <a:bodyPr/>
        <a:lstStyle/>
        <a:p>
          <a:endParaRPr lang="en-GB"/>
        </a:p>
      </dgm:t>
    </dgm:pt>
    <dgm:pt modelId="{9C6FB690-810E-4873-A258-64AAEA4DE9F6}" type="pres">
      <dgm:prSet presAssocID="{E0036FF2-6156-467A-9634-DC1B01E99B94}" presName="linearFlow" presStyleCnt="0">
        <dgm:presLayoutVars>
          <dgm:dir/>
          <dgm:resizeHandles val="exact"/>
        </dgm:presLayoutVars>
      </dgm:prSet>
      <dgm:spPr/>
    </dgm:pt>
    <dgm:pt modelId="{51896F80-E526-4C6E-A512-350130CB26A2}" type="pres">
      <dgm:prSet presAssocID="{93AC89CD-E4CF-4B3F-A7B1-18B33023B8F2}" presName="composite" presStyleCnt="0"/>
      <dgm:spPr/>
    </dgm:pt>
    <dgm:pt modelId="{74D75B8C-B455-4AFA-9879-835A6608816F}" type="pres">
      <dgm:prSet presAssocID="{93AC89CD-E4CF-4B3F-A7B1-18B33023B8F2}" presName="imgShp" presStyleLbl="fgImgPlace1" presStyleIdx="0" presStyleCnt="5"/>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261EC913-222A-4635-A4F9-27DD528416D6}" type="pres">
      <dgm:prSet presAssocID="{93AC89CD-E4CF-4B3F-A7B1-18B33023B8F2}" presName="txShp" presStyleLbl="node1" presStyleIdx="0" presStyleCnt="5">
        <dgm:presLayoutVars>
          <dgm:bulletEnabled val="1"/>
        </dgm:presLayoutVars>
      </dgm:prSet>
      <dgm:spPr/>
    </dgm:pt>
    <dgm:pt modelId="{FED54E47-A8BC-462E-AA93-79A7D5695A40}" type="pres">
      <dgm:prSet presAssocID="{E0AD6947-32F1-462A-83A7-AE9B90A0EEC3}" presName="spacing" presStyleCnt="0"/>
      <dgm:spPr/>
    </dgm:pt>
    <dgm:pt modelId="{51931C08-5E41-4F2B-AFF0-3AA5EE4AAFAE}" type="pres">
      <dgm:prSet presAssocID="{472F497A-A1E9-494D-A436-14121848B3A2}" presName="composite" presStyleCnt="0"/>
      <dgm:spPr/>
    </dgm:pt>
    <dgm:pt modelId="{1A4E103F-4B59-4585-B89C-3428AE5E5A45}" type="pres">
      <dgm:prSet presAssocID="{472F497A-A1E9-494D-A436-14121848B3A2}" presName="imgShp" presStyleLbl="fgImgPlace1" presStyleIdx="1" presStyleCnt="5"/>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3FFAE12C-E85D-48BB-878F-24662C16CC82}" type="pres">
      <dgm:prSet presAssocID="{472F497A-A1E9-494D-A436-14121848B3A2}" presName="txShp" presStyleLbl="node1" presStyleIdx="1" presStyleCnt="5">
        <dgm:presLayoutVars>
          <dgm:bulletEnabled val="1"/>
        </dgm:presLayoutVars>
      </dgm:prSet>
      <dgm:spPr/>
    </dgm:pt>
    <dgm:pt modelId="{0B636AE7-1567-4BF5-B0E3-C608F2695E48}" type="pres">
      <dgm:prSet presAssocID="{6A3E88D1-38BC-4763-8363-748A863DD362}" presName="spacing" presStyleCnt="0"/>
      <dgm:spPr/>
    </dgm:pt>
    <dgm:pt modelId="{3AC7CBC2-1392-4F8F-96AF-029C8FCB5728}" type="pres">
      <dgm:prSet presAssocID="{23D540A9-A5EF-4AF4-B57E-701707126027}" presName="composite" presStyleCnt="0"/>
      <dgm:spPr/>
    </dgm:pt>
    <dgm:pt modelId="{C818AF7B-7C67-4FA8-A535-A0EE30A5D21D}" type="pres">
      <dgm:prSet presAssocID="{23D540A9-A5EF-4AF4-B57E-701707126027}" presName="imgShp" presStyleLbl="fgImgPlace1" presStyleIdx="2" presStyleCnt="5"/>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A1BE7388-63B4-414B-B1E9-57886644D7F6}" type="pres">
      <dgm:prSet presAssocID="{23D540A9-A5EF-4AF4-B57E-701707126027}" presName="txShp" presStyleLbl="node1" presStyleIdx="2" presStyleCnt="5">
        <dgm:presLayoutVars>
          <dgm:bulletEnabled val="1"/>
        </dgm:presLayoutVars>
      </dgm:prSet>
      <dgm:spPr/>
    </dgm:pt>
    <dgm:pt modelId="{266F5FC5-1DE2-4B75-9FCC-B1A7527C2A74}" type="pres">
      <dgm:prSet presAssocID="{F84B6BA9-6EFE-4EAF-B051-656796BBD672}" presName="spacing" presStyleCnt="0"/>
      <dgm:spPr/>
    </dgm:pt>
    <dgm:pt modelId="{16FF9BC5-5301-47AB-B799-713D0C5A50CE}" type="pres">
      <dgm:prSet presAssocID="{888D74D3-0492-4625-B77A-2667F3751081}" presName="composite" presStyleCnt="0"/>
      <dgm:spPr/>
    </dgm:pt>
    <dgm:pt modelId="{7B045E96-3E2C-4BA0-A14D-DF20EB559F16}" type="pres">
      <dgm:prSet presAssocID="{888D74D3-0492-4625-B77A-2667F3751081}" presName="imgShp" presStyleLbl="fgImgPlace1" presStyleIdx="3" presStyleCnt="5"/>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6A3CFECB-702A-4081-A544-C795EB71916C}" type="pres">
      <dgm:prSet presAssocID="{888D74D3-0492-4625-B77A-2667F3751081}" presName="txShp" presStyleLbl="node1" presStyleIdx="3" presStyleCnt="5">
        <dgm:presLayoutVars>
          <dgm:bulletEnabled val="1"/>
        </dgm:presLayoutVars>
      </dgm:prSet>
      <dgm:spPr/>
    </dgm:pt>
    <dgm:pt modelId="{9833CD73-11B3-4DB4-B913-90EA713174C8}" type="pres">
      <dgm:prSet presAssocID="{A9DDCB9B-02BC-43D9-9363-EF310D18AAF5}" presName="spacing" presStyleCnt="0"/>
      <dgm:spPr/>
    </dgm:pt>
    <dgm:pt modelId="{AAC68005-A2F4-42D7-86B7-92A01EB4CDCE}" type="pres">
      <dgm:prSet presAssocID="{CC62B0E6-EACE-4B81-8CB6-22B0098F707A}" presName="composite" presStyleCnt="0"/>
      <dgm:spPr/>
    </dgm:pt>
    <dgm:pt modelId="{9179DAC7-84D8-4C7A-93D8-D5B8B9A2AA24}" type="pres">
      <dgm:prSet presAssocID="{CC62B0E6-EACE-4B81-8CB6-22B0098F707A}" presName="imgShp" presStyleLbl="fgImgPlace1" presStyleIdx="4" presStyleCnt="5"/>
      <dgm:spPr>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CCTV camera"/>
        </a:ext>
      </dgm:extLst>
    </dgm:pt>
    <dgm:pt modelId="{2CC4F7AF-432E-40C4-BD76-CA199476F039}" type="pres">
      <dgm:prSet presAssocID="{CC62B0E6-EACE-4B81-8CB6-22B0098F707A}" presName="txShp" presStyleLbl="node1" presStyleIdx="4" presStyleCnt="5">
        <dgm:presLayoutVars>
          <dgm:bulletEnabled val="1"/>
        </dgm:presLayoutVars>
      </dgm:prSet>
      <dgm:spPr/>
    </dgm:pt>
  </dgm:ptLst>
  <dgm:cxnLst>
    <dgm:cxn modelId="{CD9AD104-1F89-4F32-A445-2EBB00B17315}" srcId="{E0036FF2-6156-467A-9634-DC1B01E99B94}" destId="{CC62B0E6-EACE-4B81-8CB6-22B0098F707A}" srcOrd="4" destOrd="0" parTransId="{CFD7A34F-49AF-4351-825F-82CFECC6E9F0}" sibTransId="{B68AEC15-FA1E-43EA-A871-CD97EC1671D7}"/>
    <dgm:cxn modelId="{56B04D0E-0D16-41EF-B32D-363BBB491E72}" srcId="{E0036FF2-6156-467A-9634-DC1B01E99B94}" destId="{93AC89CD-E4CF-4B3F-A7B1-18B33023B8F2}" srcOrd="0" destOrd="0" parTransId="{0DFA8367-72B2-4D33-8F85-7588EF7AA9D0}" sibTransId="{E0AD6947-32F1-462A-83A7-AE9B90A0EEC3}"/>
    <dgm:cxn modelId="{1D287C20-3A47-4BED-AAE0-FB98C053E735}" type="presOf" srcId="{CC62B0E6-EACE-4B81-8CB6-22B0098F707A}" destId="{2CC4F7AF-432E-40C4-BD76-CA199476F039}" srcOrd="0" destOrd="0" presId="urn:microsoft.com/office/officeart/2005/8/layout/vList3"/>
    <dgm:cxn modelId="{70F3B639-2B4F-4E5A-A8B0-193B29652CE7}" type="presOf" srcId="{23D540A9-A5EF-4AF4-B57E-701707126027}" destId="{A1BE7388-63B4-414B-B1E9-57886644D7F6}" srcOrd="0" destOrd="0" presId="urn:microsoft.com/office/officeart/2005/8/layout/vList3"/>
    <dgm:cxn modelId="{EC1F3D46-08C6-403D-A35A-31C8EBA30EA1}" type="presOf" srcId="{472F497A-A1E9-494D-A436-14121848B3A2}" destId="{3FFAE12C-E85D-48BB-878F-24662C16CC82}" srcOrd="0" destOrd="0" presId="urn:microsoft.com/office/officeart/2005/8/layout/vList3"/>
    <dgm:cxn modelId="{8181396F-12DF-4FA4-BA48-941B45C59431}" type="presOf" srcId="{93AC89CD-E4CF-4B3F-A7B1-18B33023B8F2}" destId="{261EC913-222A-4635-A4F9-27DD528416D6}" srcOrd="0" destOrd="0" presId="urn:microsoft.com/office/officeart/2005/8/layout/vList3"/>
    <dgm:cxn modelId="{E6A0C175-1420-4650-A778-9BD0AA487E1F}" type="presOf" srcId="{888D74D3-0492-4625-B77A-2667F3751081}" destId="{6A3CFECB-702A-4081-A544-C795EB71916C}" srcOrd="0" destOrd="0" presId="urn:microsoft.com/office/officeart/2005/8/layout/vList3"/>
    <dgm:cxn modelId="{5A6AB97A-67F7-41DB-AAEC-7249DA398C93}" type="presOf" srcId="{E0036FF2-6156-467A-9634-DC1B01E99B94}" destId="{9C6FB690-810E-4873-A258-64AAEA4DE9F6}" srcOrd="0" destOrd="0" presId="urn:microsoft.com/office/officeart/2005/8/layout/vList3"/>
    <dgm:cxn modelId="{FC2D4B97-2E95-46AF-AFBA-C3A3A15A0CFC}" srcId="{E0036FF2-6156-467A-9634-DC1B01E99B94}" destId="{472F497A-A1E9-494D-A436-14121848B3A2}" srcOrd="1" destOrd="0" parTransId="{6BA81C7E-2DF4-4AF1-9745-84B98D4B5AE3}" sibTransId="{6A3E88D1-38BC-4763-8363-748A863DD362}"/>
    <dgm:cxn modelId="{843976F4-EF55-4C6E-9C7C-BF29204CCF77}" srcId="{E0036FF2-6156-467A-9634-DC1B01E99B94}" destId="{23D540A9-A5EF-4AF4-B57E-701707126027}" srcOrd="2" destOrd="0" parTransId="{6C92BE47-0197-46F4-800D-13CF8672F0B9}" sibTransId="{F84B6BA9-6EFE-4EAF-B051-656796BBD672}"/>
    <dgm:cxn modelId="{B04B93F4-E664-479D-A342-0B776C49E917}" srcId="{E0036FF2-6156-467A-9634-DC1B01E99B94}" destId="{888D74D3-0492-4625-B77A-2667F3751081}" srcOrd="3" destOrd="0" parTransId="{4429C416-D303-40E4-A3BD-13513B8DC0AF}" sibTransId="{A9DDCB9B-02BC-43D9-9363-EF310D18AAF5}"/>
    <dgm:cxn modelId="{EFD1B8CE-C7F0-4C71-9093-0FFFFBE518C9}" type="presParOf" srcId="{9C6FB690-810E-4873-A258-64AAEA4DE9F6}" destId="{51896F80-E526-4C6E-A512-350130CB26A2}" srcOrd="0" destOrd="0" presId="urn:microsoft.com/office/officeart/2005/8/layout/vList3"/>
    <dgm:cxn modelId="{2528C95D-0DCE-45BE-890A-1CEBC0AECC73}" type="presParOf" srcId="{51896F80-E526-4C6E-A512-350130CB26A2}" destId="{74D75B8C-B455-4AFA-9879-835A6608816F}" srcOrd="0" destOrd="0" presId="urn:microsoft.com/office/officeart/2005/8/layout/vList3"/>
    <dgm:cxn modelId="{2EFD54A1-BD07-4B38-B823-439501D767C4}" type="presParOf" srcId="{51896F80-E526-4C6E-A512-350130CB26A2}" destId="{261EC913-222A-4635-A4F9-27DD528416D6}" srcOrd="1" destOrd="0" presId="urn:microsoft.com/office/officeart/2005/8/layout/vList3"/>
    <dgm:cxn modelId="{275E3CF0-498E-4EDB-9451-A1543A6874A9}" type="presParOf" srcId="{9C6FB690-810E-4873-A258-64AAEA4DE9F6}" destId="{FED54E47-A8BC-462E-AA93-79A7D5695A40}" srcOrd="1" destOrd="0" presId="urn:microsoft.com/office/officeart/2005/8/layout/vList3"/>
    <dgm:cxn modelId="{04290DD9-5AC3-489F-A4DB-A688B3722E4B}" type="presParOf" srcId="{9C6FB690-810E-4873-A258-64AAEA4DE9F6}" destId="{51931C08-5E41-4F2B-AFF0-3AA5EE4AAFAE}" srcOrd="2" destOrd="0" presId="urn:microsoft.com/office/officeart/2005/8/layout/vList3"/>
    <dgm:cxn modelId="{CD48D585-37D3-4139-BC53-134D0FC7546C}" type="presParOf" srcId="{51931C08-5E41-4F2B-AFF0-3AA5EE4AAFAE}" destId="{1A4E103F-4B59-4585-B89C-3428AE5E5A45}" srcOrd="0" destOrd="0" presId="urn:microsoft.com/office/officeart/2005/8/layout/vList3"/>
    <dgm:cxn modelId="{75419823-3180-4437-8210-CE3E2644CEDF}" type="presParOf" srcId="{51931C08-5E41-4F2B-AFF0-3AA5EE4AAFAE}" destId="{3FFAE12C-E85D-48BB-878F-24662C16CC82}" srcOrd="1" destOrd="0" presId="urn:microsoft.com/office/officeart/2005/8/layout/vList3"/>
    <dgm:cxn modelId="{32809212-ADA6-4D0A-BFEA-2DD6BB86A58A}" type="presParOf" srcId="{9C6FB690-810E-4873-A258-64AAEA4DE9F6}" destId="{0B636AE7-1567-4BF5-B0E3-C608F2695E48}" srcOrd="3" destOrd="0" presId="urn:microsoft.com/office/officeart/2005/8/layout/vList3"/>
    <dgm:cxn modelId="{D55DFA49-8C65-4CAD-90F5-70FE0835FF47}" type="presParOf" srcId="{9C6FB690-810E-4873-A258-64AAEA4DE9F6}" destId="{3AC7CBC2-1392-4F8F-96AF-029C8FCB5728}" srcOrd="4" destOrd="0" presId="urn:microsoft.com/office/officeart/2005/8/layout/vList3"/>
    <dgm:cxn modelId="{85858167-C4A5-4E3E-8B5A-98BE8E6150CC}" type="presParOf" srcId="{3AC7CBC2-1392-4F8F-96AF-029C8FCB5728}" destId="{C818AF7B-7C67-4FA8-A535-A0EE30A5D21D}" srcOrd="0" destOrd="0" presId="urn:microsoft.com/office/officeart/2005/8/layout/vList3"/>
    <dgm:cxn modelId="{475E8F04-6EA8-48F6-801A-B7ADBA173FAB}" type="presParOf" srcId="{3AC7CBC2-1392-4F8F-96AF-029C8FCB5728}" destId="{A1BE7388-63B4-414B-B1E9-57886644D7F6}" srcOrd="1" destOrd="0" presId="urn:microsoft.com/office/officeart/2005/8/layout/vList3"/>
    <dgm:cxn modelId="{001F1BE8-F0C0-4E59-8C3C-0F49339DF80D}" type="presParOf" srcId="{9C6FB690-810E-4873-A258-64AAEA4DE9F6}" destId="{266F5FC5-1DE2-4B75-9FCC-B1A7527C2A74}" srcOrd="5" destOrd="0" presId="urn:microsoft.com/office/officeart/2005/8/layout/vList3"/>
    <dgm:cxn modelId="{4CCC75BA-36E6-40F5-8492-47491403B340}" type="presParOf" srcId="{9C6FB690-810E-4873-A258-64AAEA4DE9F6}" destId="{16FF9BC5-5301-47AB-B799-713D0C5A50CE}" srcOrd="6" destOrd="0" presId="urn:microsoft.com/office/officeart/2005/8/layout/vList3"/>
    <dgm:cxn modelId="{822D5DE1-A86B-475C-BB4E-0457D9452248}" type="presParOf" srcId="{16FF9BC5-5301-47AB-B799-713D0C5A50CE}" destId="{7B045E96-3E2C-4BA0-A14D-DF20EB559F16}" srcOrd="0" destOrd="0" presId="urn:microsoft.com/office/officeart/2005/8/layout/vList3"/>
    <dgm:cxn modelId="{B110AEBB-192B-4F26-A87F-84699E46DD7D}" type="presParOf" srcId="{16FF9BC5-5301-47AB-B799-713D0C5A50CE}" destId="{6A3CFECB-702A-4081-A544-C795EB71916C}" srcOrd="1" destOrd="0" presId="urn:microsoft.com/office/officeart/2005/8/layout/vList3"/>
    <dgm:cxn modelId="{844AA725-C059-44A7-9BDF-15385F6DDF33}" type="presParOf" srcId="{9C6FB690-810E-4873-A258-64AAEA4DE9F6}" destId="{9833CD73-11B3-4DB4-B913-90EA713174C8}" srcOrd="7" destOrd="0" presId="urn:microsoft.com/office/officeart/2005/8/layout/vList3"/>
    <dgm:cxn modelId="{03E48456-7891-494E-8DB9-530C72A5314E}" type="presParOf" srcId="{9C6FB690-810E-4873-A258-64AAEA4DE9F6}" destId="{AAC68005-A2F4-42D7-86B7-92A01EB4CDCE}" srcOrd="8" destOrd="0" presId="urn:microsoft.com/office/officeart/2005/8/layout/vList3"/>
    <dgm:cxn modelId="{FD677AFF-96E5-4B4B-A721-84F2BF716380}" type="presParOf" srcId="{AAC68005-A2F4-42D7-86B7-92A01EB4CDCE}" destId="{9179DAC7-84D8-4C7A-93D8-D5B8B9A2AA24}" srcOrd="0" destOrd="0" presId="urn:microsoft.com/office/officeart/2005/8/layout/vList3"/>
    <dgm:cxn modelId="{432D14DE-6E1D-4B73-9699-08B6EF7AED5D}" type="presParOf" srcId="{AAC68005-A2F4-42D7-86B7-92A01EB4CDCE}" destId="{2CC4F7AF-432E-40C4-BD76-CA199476F039}"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EFF82C1-71D0-437A-94D3-DBF3C40BCCB0}" type="doc">
      <dgm:prSet loTypeId="urn:microsoft.com/office/officeart/2005/8/layout/vList3" loCatId="list" qsTypeId="urn:microsoft.com/office/officeart/2005/8/quickstyle/simple5" qsCatId="simple" csTypeId="urn:microsoft.com/office/officeart/2005/8/colors/accent5_5" csCatId="accent5" phldr="1"/>
      <dgm:spPr/>
      <dgm:t>
        <a:bodyPr/>
        <a:lstStyle/>
        <a:p>
          <a:endParaRPr lang="en-GB"/>
        </a:p>
      </dgm:t>
    </dgm:pt>
    <dgm:pt modelId="{FB85B1C5-AD74-43BF-A7CE-72000C584426}">
      <dgm:prSet custT="1"/>
      <dgm:spPr/>
      <dgm:t>
        <a:bodyPr/>
        <a:lstStyle/>
        <a:p>
          <a:r>
            <a:rPr lang="en-GB" sz="1800"/>
            <a:t>Crimestoppers and similar organisations</a:t>
          </a:r>
          <a:br>
            <a:rPr lang="en-GB" sz="1800"/>
          </a:br>
          <a:endParaRPr lang="en-GB" sz="1800"/>
        </a:p>
      </dgm:t>
    </dgm:pt>
    <dgm:pt modelId="{C4D10B17-85B6-43CC-A33D-65ACAA14DA0D}" type="parTrans" cxnId="{14552CA6-5F29-4580-8995-90D97D6E6687}">
      <dgm:prSet/>
      <dgm:spPr/>
      <dgm:t>
        <a:bodyPr/>
        <a:lstStyle/>
        <a:p>
          <a:endParaRPr lang="en-GB"/>
        </a:p>
      </dgm:t>
    </dgm:pt>
    <dgm:pt modelId="{A7AA54FF-C346-4546-92D8-3583E9E66E0A}" type="sibTrans" cxnId="{14552CA6-5F29-4580-8995-90D97D6E6687}">
      <dgm:prSet/>
      <dgm:spPr/>
      <dgm:t>
        <a:bodyPr/>
        <a:lstStyle/>
        <a:p>
          <a:endParaRPr lang="en-GB"/>
        </a:p>
      </dgm:t>
    </dgm:pt>
    <dgm:pt modelId="{B2E748B7-0BD6-4015-909C-55502F2E426F}">
      <dgm:prSet custT="1"/>
      <dgm:spPr/>
      <dgm:t>
        <a:bodyPr/>
        <a:lstStyle/>
        <a:p>
          <a:r>
            <a:rPr lang="en-GB" sz="1800"/>
            <a:t>Police Forces and Law Enforcement Authorities</a:t>
          </a:r>
          <a:br>
            <a:rPr lang="en-GB" sz="1800"/>
          </a:br>
          <a:endParaRPr lang="en-GB" sz="1800"/>
        </a:p>
      </dgm:t>
    </dgm:pt>
    <dgm:pt modelId="{FFE1F09A-E767-4527-9CE2-B339692C8F9A}" type="parTrans" cxnId="{9395C33D-DC11-4110-8069-7EA2368CF6B7}">
      <dgm:prSet/>
      <dgm:spPr/>
      <dgm:t>
        <a:bodyPr/>
        <a:lstStyle/>
        <a:p>
          <a:endParaRPr lang="en-GB"/>
        </a:p>
      </dgm:t>
    </dgm:pt>
    <dgm:pt modelId="{926E922A-35D7-46DF-B4FB-5B2F628E9D60}" type="sibTrans" cxnId="{9395C33D-DC11-4110-8069-7EA2368CF6B7}">
      <dgm:prSet/>
      <dgm:spPr/>
      <dgm:t>
        <a:bodyPr/>
        <a:lstStyle/>
        <a:p>
          <a:endParaRPr lang="en-GB"/>
        </a:p>
      </dgm:t>
    </dgm:pt>
    <dgm:pt modelId="{02A2516F-C9FF-40F3-858B-93201CB8AEBB}">
      <dgm:prSet custT="1"/>
      <dgm:spPr/>
      <dgm:t>
        <a:bodyPr/>
        <a:lstStyle/>
        <a:p>
          <a:r>
            <a:rPr lang="en-GB" sz="1800"/>
            <a:t>Organisations with statutory requirements</a:t>
          </a:r>
          <a:br>
            <a:rPr lang="en-GB" sz="1800"/>
          </a:br>
          <a:endParaRPr lang="en-GB" sz="1800"/>
        </a:p>
      </dgm:t>
    </dgm:pt>
    <dgm:pt modelId="{91D5E66B-D80B-4F5D-89C1-2107EAAF4A45}" type="parTrans" cxnId="{C4727638-ACB0-4A42-BA24-7F0A37FC2523}">
      <dgm:prSet/>
      <dgm:spPr/>
      <dgm:t>
        <a:bodyPr/>
        <a:lstStyle/>
        <a:p>
          <a:endParaRPr lang="en-GB"/>
        </a:p>
      </dgm:t>
    </dgm:pt>
    <dgm:pt modelId="{D8772408-DE3F-45DC-82D7-2CC8BD18B36E}" type="sibTrans" cxnId="{C4727638-ACB0-4A42-BA24-7F0A37FC2523}">
      <dgm:prSet/>
      <dgm:spPr/>
      <dgm:t>
        <a:bodyPr/>
        <a:lstStyle/>
        <a:p>
          <a:endParaRPr lang="en-GB"/>
        </a:p>
      </dgm:t>
    </dgm:pt>
    <dgm:pt modelId="{07FB3119-33EF-461E-9B26-9C33778A920F}">
      <dgm:prSet custT="1"/>
      <dgm:spPr/>
      <dgm:t>
        <a:bodyPr/>
        <a:lstStyle/>
        <a:p>
          <a:r>
            <a:rPr lang="en-GB" sz="1800"/>
            <a:t>Covert Policing</a:t>
          </a:r>
          <a:br>
            <a:rPr lang="en-GB" sz="1800"/>
          </a:br>
          <a:endParaRPr lang="en-GB" sz="1800"/>
        </a:p>
      </dgm:t>
    </dgm:pt>
    <dgm:pt modelId="{4D8D2BDA-CB2F-4A8D-95D0-12FA823F94A8}" type="parTrans" cxnId="{245E9498-438E-4916-891E-E7C59DC8A836}">
      <dgm:prSet/>
      <dgm:spPr/>
      <dgm:t>
        <a:bodyPr/>
        <a:lstStyle/>
        <a:p>
          <a:endParaRPr lang="en-GB"/>
        </a:p>
      </dgm:t>
    </dgm:pt>
    <dgm:pt modelId="{1418519A-5937-4E13-BEB2-0FEE3E143E0B}" type="sibTrans" cxnId="{245E9498-438E-4916-891E-E7C59DC8A836}">
      <dgm:prSet/>
      <dgm:spPr/>
      <dgm:t>
        <a:bodyPr/>
        <a:lstStyle/>
        <a:p>
          <a:endParaRPr lang="en-GB"/>
        </a:p>
      </dgm:t>
    </dgm:pt>
    <dgm:pt modelId="{CCC3C64D-DCBD-43BF-AFA2-11EC075D5F93}">
      <dgm:prSet custT="1"/>
      <dgm:spPr/>
      <dgm:t>
        <a:bodyPr/>
        <a:lstStyle/>
        <a:p>
          <a:r>
            <a:rPr lang="en-GB" sz="1800"/>
            <a:t>Partner Organisations</a:t>
          </a:r>
        </a:p>
      </dgm:t>
    </dgm:pt>
    <dgm:pt modelId="{419DCF58-C202-4710-82F1-BF02FE714FDC}" type="parTrans" cxnId="{952DEDA7-66CC-45B8-B290-126BCE7EA4BF}">
      <dgm:prSet/>
      <dgm:spPr/>
      <dgm:t>
        <a:bodyPr/>
        <a:lstStyle/>
        <a:p>
          <a:endParaRPr lang="en-GB"/>
        </a:p>
      </dgm:t>
    </dgm:pt>
    <dgm:pt modelId="{CF1BDC90-0A8A-4FFF-A8E0-C1DF611FAE65}" type="sibTrans" cxnId="{952DEDA7-66CC-45B8-B290-126BCE7EA4BF}">
      <dgm:prSet/>
      <dgm:spPr/>
      <dgm:t>
        <a:bodyPr/>
        <a:lstStyle/>
        <a:p>
          <a:endParaRPr lang="en-GB"/>
        </a:p>
      </dgm:t>
    </dgm:pt>
    <dgm:pt modelId="{09FA72D9-30CB-4335-882A-211B79042FF4}" type="pres">
      <dgm:prSet presAssocID="{1EFF82C1-71D0-437A-94D3-DBF3C40BCCB0}" presName="linearFlow" presStyleCnt="0">
        <dgm:presLayoutVars>
          <dgm:dir/>
          <dgm:resizeHandles val="exact"/>
        </dgm:presLayoutVars>
      </dgm:prSet>
      <dgm:spPr/>
    </dgm:pt>
    <dgm:pt modelId="{3D8D9CCB-C819-4061-9032-493D9DC2853E}" type="pres">
      <dgm:prSet presAssocID="{FB85B1C5-AD74-43BF-A7CE-72000C584426}" presName="composite" presStyleCnt="0"/>
      <dgm:spPr/>
    </dgm:pt>
    <dgm:pt modelId="{F3F9259A-EE79-4E85-93AF-FE80175CDF1A}" type="pres">
      <dgm:prSet presAssocID="{FB85B1C5-AD74-43BF-A7CE-72000C584426}" presName="imgShp" presStyleLbl="fgImgPlace1" presStyleIdx="0" presStyleCnt="5"/>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5E8D07DB-A2CC-4056-821E-CB69F53A5876}" type="pres">
      <dgm:prSet presAssocID="{FB85B1C5-AD74-43BF-A7CE-72000C584426}" presName="txShp" presStyleLbl="node1" presStyleIdx="0" presStyleCnt="5">
        <dgm:presLayoutVars>
          <dgm:bulletEnabled val="1"/>
        </dgm:presLayoutVars>
      </dgm:prSet>
      <dgm:spPr/>
    </dgm:pt>
    <dgm:pt modelId="{E8DA5072-EBDE-4E81-8172-4DA46EE41EF3}" type="pres">
      <dgm:prSet presAssocID="{A7AA54FF-C346-4546-92D8-3583E9E66E0A}" presName="spacing" presStyleCnt="0"/>
      <dgm:spPr/>
    </dgm:pt>
    <dgm:pt modelId="{3757F490-75C3-4E6E-98E7-6E56D1392FD0}" type="pres">
      <dgm:prSet presAssocID="{B2E748B7-0BD6-4015-909C-55502F2E426F}" presName="composite" presStyleCnt="0"/>
      <dgm:spPr/>
    </dgm:pt>
    <dgm:pt modelId="{866EA954-DA85-4EC2-A0C8-098EEEA8E1AE}" type="pres">
      <dgm:prSet presAssocID="{B2E748B7-0BD6-4015-909C-55502F2E426F}" presName="imgShp" presStyleLbl="fgImgPlace1" presStyleIdx="1" presStyleCnt="5"/>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E3625EEC-27B3-4BF2-AFA7-E61D3B64F157}" type="pres">
      <dgm:prSet presAssocID="{B2E748B7-0BD6-4015-909C-55502F2E426F}" presName="txShp" presStyleLbl="node1" presStyleIdx="1" presStyleCnt="5">
        <dgm:presLayoutVars>
          <dgm:bulletEnabled val="1"/>
        </dgm:presLayoutVars>
      </dgm:prSet>
      <dgm:spPr/>
    </dgm:pt>
    <dgm:pt modelId="{936988AE-8DE1-4E15-ABAE-E3CB976A393E}" type="pres">
      <dgm:prSet presAssocID="{926E922A-35D7-46DF-B4FB-5B2F628E9D60}" presName="spacing" presStyleCnt="0"/>
      <dgm:spPr/>
    </dgm:pt>
    <dgm:pt modelId="{06B67966-7C46-4B3C-83EB-67D2DB42198C}" type="pres">
      <dgm:prSet presAssocID="{02A2516F-C9FF-40F3-858B-93201CB8AEBB}" presName="composite" presStyleCnt="0"/>
      <dgm:spPr/>
    </dgm:pt>
    <dgm:pt modelId="{0B71AC8B-C426-4DA0-B2A2-7CE561B64EB2}" type="pres">
      <dgm:prSet presAssocID="{02A2516F-C9FF-40F3-858B-93201CB8AEBB}" presName="imgShp" presStyleLbl="fgImgPlace1" presStyleIdx="2" presStyleCnt="5"/>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A39C00DC-E448-42DB-AA2B-913BC588B017}" type="pres">
      <dgm:prSet presAssocID="{02A2516F-C9FF-40F3-858B-93201CB8AEBB}" presName="txShp" presStyleLbl="node1" presStyleIdx="2" presStyleCnt="5">
        <dgm:presLayoutVars>
          <dgm:bulletEnabled val="1"/>
        </dgm:presLayoutVars>
      </dgm:prSet>
      <dgm:spPr/>
    </dgm:pt>
    <dgm:pt modelId="{26D92044-13C7-409A-8353-D9ED03511823}" type="pres">
      <dgm:prSet presAssocID="{D8772408-DE3F-45DC-82D7-2CC8BD18B36E}" presName="spacing" presStyleCnt="0"/>
      <dgm:spPr/>
    </dgm:pt>
    <dgm:pt modelId="{E89C6747-16C3-49D4-B3A0-6897ED2DD775}" type="pres">
      <dgm:prSet presAssocID="{07FB3119-33EF-461E-9B26-9C33778A920F}" presName="composite" presStyleCnt="0"/>
      <dgm:spPr/>
    </dgm:pt>
    <dgm:pt modelId="{A0AC66A5-2DFF-4F80-A885-3FA9FE45347D}" type="pres">
      <dgm:prSet presAssocID="{07FB3119-33EF-461E-9B26-9C33778A920F}" presName="imgShp" presStyleLbl="fgImgPlace1" presStyleIdx="3" presStyleCnt="5"/>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46B4887C-FDED-40E6-A601-0100976682EE}" type="pres">
      <dgm:prSet presAssocID="{07FB3119-33EF-461E-9B26-9C33778A920F}" presName="txShp" presStyleLbl="node1" presStyleIdx="3" presStyleCnt="5">
        <dgm:presLayoutVars>
          <dgm:bulletEnabled val="1"/>
        </dgm:presLayoutVars>
      </dgm:prSet>
      <dgm:spPr/>
    </dgm:pt>
    <dgm:pt modelId="{988F83C9-4A53-40CF-AEC7-DC7DB1C69897}" type="pres">
      <dgm:prSet presAssocID="{1418519A-5937-4E13-BEB2-0FEE3E143E0B}" presName="spacing" presStyleCnt="0"/>
      <dgm:spPr/>
    </dgm:pt>
    <dgm:pt modelId="{12D1FAAC-C9A7-49A1-A68B-F1686D3EFCAD}" type="pres">
      <dgm:prSet presAssocID="{CCC3C64D-DCBD-43BF-AFA2-11EC075D5F93}" presName="composite" presStyleCnt="0"/>
      <dgm:spPr/>
    </dgm:pt>
    <dgm:pt modelId="{7B0485DC-AAF9-4AC9-BA1E-E6F99B165A84}" type="pres">
      <dgm:prSet presAssocID="{CCC3C64D-DCBD-43BF-AFA2-11EC075D5F93}" presName="imgShp" presStyleLbl="fgImgPlace1" presStyleIdx="4" presStyleCnt="5"/>
      <dgm:spPr>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dgm:spPr>
      <dgm:extLst>
        <a:ext uri="{E40237B7-FDA0-4F09-8148-C483321AD2D9}">
          <dgm14:cNvPr xmlns:dgm14="http://schemas.microsoft.com/office/drawing/2010/diagram" id="0" name="" descr="Handshake between two people"/>
        </a:ext>
      </dgm:extLst>
    </dgm:pt>
    <dgm:pt modelId="{46875545-C725-4A9F-B743-0614B304079A}" type="pres">
      <dgm:prSet presAssocID="{CCC3C64D-DCBD-43BF-AFA2-11EC075D5F93}" presName="txShp" presStyleLbl="node1" presStyleIdx="4" presStyleCnt="5">
        <dgm:presLayoutVars>
          <dgm:bulletEnabled val="1"/>
        </dgm:presLayoutVars>
      </dgm:prSet>
      <dgm:spPr/>
    </dgm:pt>
  </dgm:ptLst>
  <dgm:cxnLst>
    <dgm:cxn modelId="{40119E23-A6FC-4718-9DC5-3E299774E9E3}" type="presOf" srcId="{07FB3119-33EF-461E-9B26-9C33778A920F}" destId="{46B4887C-FDED-40E6-A601-0100976682EE}" srcOrd="0" destOrd="0" presId="urn:microsoft.com/office/officeart/2005/8/layout/vList3"/>
    <dgm:cxn modelId="{EC4D6535-D3C7-4F4A-BB2C-889D90E2B7AD}" type="presOf" srcId="{CCC3C64D-DCBD-43BF-AFA2-11EC075D5F93}" destId="{46875545-C725-4A9F-B743-0614B304079A}" srcOrd="0" destOrd="0" presId="urn:microsoft.com/office/officeart/2005/8/layout/vList3"/>
    <dgm:cxn modelId="{C4727638-ACB0-4A42-BA24-7F0A37FC2523}" srcId="{1EFF82C1-71D0-437A-94D3-DBF3C40BCCB0}" destId="{02A2516F-C9FF-40F3-858B-93201CB8AEBB}" srcOrd="2" destOrd="0" parTransId="{91D5E66B-D80B-4F5D-89C1-2107EAAF4A45}" sibTransId="{D8772408-DE3F-45DC-82D7-2CC8BD18B36E}"/>
    <dgm:cxn modelId="{AA64CE39-58AC-46B3-935F-AD6BA7B58ACB}" type="presOf" srcId="{1EFF82C1-71D0-437A-94D3-DBF3C40BCCB0}" destId="{09FA72D9-30CB-4335-882A-211B79042FF4}" srcOrd="0" destOrd="0" presId="urn:microsoft.com/office/officeart/2005/8/layout/vList3"/>
    <dgm:cxn modelId="{9395C33D-DC11-4110-8069-7EA2368CF6B7}" srcId="{1EFF82C1-71D0-437A-94D3-DBF3C40BCCB0}" destId="{B2E748B7-0BD6-4015-909C-55502F2E426F}" srcOrd="1" destOrd="0" parTransId="{FFE1F09A-E767-4527-9CE2-B339692C8F9A}" sibTransId="{926E922A-35D7-46DF-B4FB-5B2F628E9D60}"/>
    <dgm:cxn modelId="{7A7FFF62-746D-4785-94D4-B55A07F3AEBF}" type="presOf" srcId="{FB85B1C5-AD74-43BF-A7CE-72000C584426}" destId="{5E8D07DB-A2CC-4056-821E-CB69F53A5876}" srcOrd="0" destOrd="0" presId="urn:microsoft.com/office/officeart/2005/8/layout/vList3"/>
    <dgm:cxn modelId="{62427553-F5AA-46E7-AA60-D352651EE6B3}" type="presOf" srcId="{02A2516F-C9FF-40F3-858B-93201CB8AEBB}" destId="{A39C00DC-E448-42DB-AA2B-913BC588B017}" srcOrd="0" destOrd="0" presId="urn:microsoft.com/office/officeart/2005/8/layout/vList3"/>
    <dgm:cxn modelId="{245E9498-438E-4916-891E-E7C59DC8A836}" srcId="{1EFF82C1-71D0-437A-94D3-DBF3C40BCCB0}" destId="{07FB3119-33EF-461E-9B26-9C33778A920F}" srcOrd="3" destOrd="0" parTransId="{4D8D2BDA-CB2F-4A8D-95D0-12FA823F94A8}" sibTransId="{1418519A-5937-4E13-BEB2-0FEE3E143E0B}"/>
    <dgm:cxn modelId="{14552CA6-5F29-4580-8995-90D97D6E6687}" srcId="{1EFF82C1-71D0-437A-94D3-DBF3C40BCCB0}" destId="{FB85B1C5-AD74-43BF-A7CE-72000C584426}" srcOrd="0" destOrd="0" parTransId="{C4D10B17-85B6-43CC-A33D-65ACAA14DA0D}" sibTransId="{A7AA54FF-C346-4546-92D8-3583E9E66E0A}"/>
    <dgm:cxn modelId="{952DEDA7-66CC-45B8-B290-126BCE7EA4BF}" srcId="{1EFF82C1-71D0-437A-94D3-DBF3C40BCCB0}" destId="{CCC3C64D-DCBD-43BF-AFA2-11EC075D5F93}" srcOrd="4" destOrd="0" parTransId="{419DCF58-C202-4710-82F1-BF02FE714FDC}" sibTransId="{CF1BDC90-0A8A-4FFF-A8E0-C1DF611FAE65}"/>
    <dgm:cxn modelId="{A9D6A4D6-3B04-4E10-BFFD-09691BF87D41}" type="presOf" srcId="{B2E748B7-0BD6-4015-909C-55502F2E426F}" destId="{E3625EEC-27B3-4BF2-AFA7-E61D3B64F157}" srcOrd="0" destOrd="0" presId="urn:microsoft.com/office/officeart/2005/8/layout/vList3"/>
    <dgm:cxn modelId="{C4E9FF6A-9801-4DA3-9B74-2013BEA77D9D}" type="presParOf" srcId="{09FA72D9-30CB-4335-882A-211B79042FF4}" destId="{3D8D9CCB-C819-4061-9032-493D9DC2853E}" srcOrd="0" destOrd="0" presId="urn:microsoft.com/office/officeart/2005/8/layout/vList3"/>
    <dgm:cxn modelId="{5E576896-A946-41F9-A411-FA115BD3848B}" type="presParOf" srcId="{3D8D9CCB-C819-4061-9032-493D9DC2853E}" destId="{F3F9259A-EE79-4E85-93AF-FE80175CDF1A}" srcOrd="0" destOrd="0" presId="urn:microsoft.com/office/officeart/2005/8/layout/vList3"/>
    <dgm:cxn modelId="{93592CA7-AC74-4D09-A335-3704E42018E2}" type="presParOf" srcId="{3D8D9CCB-C819-4061-9032-493D9DC2853E}" destId="{5E8D07DB-A2CC-4056-821E-CB69F53A5876}" srcOrd="1" destOrd="0" presId="urn:microsoft.com/office/officeart/2005/8/layout/vList3"/>
    <dgm:cxn modelId="{0AAAE6B1-587B-4950-B77F-9EF6FC614BC7}" type="presParOf" srcId="{09FA72D9-30CB-4335-882A-211B79042FF4}" destId="{E8DA5072-EBDE-4E81-8172-4DA46EE41EF3}" srcOrd="1" destOrd="0" presId="urn:microsoft.com/office/officeart/2005/8/layout/vList3"/>
    <dgm:cxn modelId="{C334FA25-874B-4A14-BC0C-275AA38287EF}" type="presParOf" srcId="{09FA72D9-30CB-4335-882A-211B79042FF4}" destId="{3757F490-75C3-4E6E-98E7-6E56D1392FD0}" srcOrd="2" destOrd="0" presId="urn:microsoft.com/office/officeart/2005/8/layout/vList3"/>
    <dgm:cxn modelId="{AA7A3D5E-C167-4D22-8783-4E03AF39EECB}" type="presParOf" srcId="{3757F490-75C3-4E6E-98E7-6E56D1392FD0}" destId="{866EA954-DA85-4EC2-A0C8-098EEEA8E1AE}" srcOrd="0" destOrd="0" presId="urn:microsoft.com/office/officeart/2005/8/layout/vList3"/>
    <dgm:cxn modelId="{2C9C61D1-C1C3-48CC-A951-E889257581F4}" type="presParOf" srcId="{3757F490-75C3-4E6E-98E7-6E56D1392FD0}" destId="{E3625EEC-27B3-4BF2-AFA7-E61D3B64F157}" srcOrd="1" destOrd="0" presId="urn:microsoft.com/office/officeart/2005/8/layout/vList3"/>
    <dgm:cxn modelId="{288C964F-7238-4559-92AE-69C9BCC5204D}" type="presParOf" srcId="{09FA72D9-30CB-4335-882A-211B79042FF4}" destId="{936988AE-8DE1-4E15-ABAE-E3CB976A393E}" srcOrd="3" destOrd="0" presId="urn:microsoft.com/office/officeart/2005/8/layout/vList3"/>
    <dgm:cxn modelId="{9B7954A1-D939-40A3-92BA-D5656BC0FC18}" type="presParOf" srcId="{09FA72D9-30CB-4335-882A-211B79042FF4}" destId="{06B67966-7C46-4B3C-83EB-67D2DB42198C}" srcOrd="4" destOrd="0" presId="urn:microsoft.com/office/officeart/2005/8/layout/vList3"/>
    <dgm:cxn modelId="{8A7DC093-9870-410D-A450-6A8AF72BFE87}" type="presParOf" srcId="{06B67966-7C46-4B3C-83EB-67D2DB42198C}" destId="{0B71AC8B-C426-4DA0-B2A2-7CE561B64EB2}" srcOrd="0" destOrd="0" presId="urn:microsoft.com/office/officeart/2005/8/layout/vList3"/>
    <dgm:cxn modelId="{41A2C143-CA21-4CA6-BCDF-D45A69E3803C}" type="presParOf" srcId="{06B67966-7C46-4B3C-83EB-67D2DB42198C}" destId="{A39C00DC-E448-42DB-AA2B-913BC588B017}" srcOrd="1" destOrd="0" presId="urn:microsoft.com/office/officeart/2005/8/layout/vList3"/>
    <dgm:cxn modelId="{C83907F4-612A-4F0D-A525-89DB2FDEBCC6}" type="presParOf" srcId="{09FA72D9-30CB-4335-882A-211B79042FF4}" destId="{26D92044-13C7-409A-8353-D9ED03511823}" srcOrd="5" destOrd="0" presId="urn:microsoft.com/office/officeart/2005/8/layout/vList3"/>
    <dgm:cxn modelId="{542894BD-BEF9-4C25-A00B-3E9D0A50B83D}" type="presParOf" srcId="{09FA72D9-30CB-4335-882A-211B79042FF4}" destId="{E89C6747-16C3-49D4-B3A0-6897ED2DD775}" srcOrd="6" destOrd="0" presId="urn:microsoft.com/office/officeart/2005/8/layout/vList3"/>
    <dgm:cxn modelId="{F91036D2-C166-412E-93F4-970137422989}" type="presParOf" srcId="{E89C6747-16C3-49D4-B3A0-6897ED2DD775}" destId="{A0AC66A5-2DFF-4F80-A885-3FA9FE45347D}" srcOrd="0" destOrd="0" presId="urn:microsoft.com/office/officeart/2005/8/layout/vList3"/>
    <dgm:cxn modelId="{7536A812-11BD-453F-80B9-004B31BD93A8}" type="presParOf" srcId="{E89C6747-16C3-49D4-B3A0-6897ED2DD775}" destId="{46B4887C-FDED-40E6-A601-0100976682EE}" srcOrd="1" destOrd="0" presId="urn:microsoft.com/office/officeart/2005/8/layout/vList3"/>
    <dgm:cxn modelId="{BE618EF5-BBEE-40A2-B9DE-5B7D054D7372}" type="presParOf" srcId="{09FA72D9-30CB-4335-882A-211B79042FF4}" destId="{988F83C9-4A53-40CF-AEC7-DC7DB1C69897}" srcOrd="7" destOrd="0" presId="urn:microsoft.com/office/officeart/2005/8/layout/vList3"/>
    <dgm:cxn modelId="{64BBD9F8-D3D0-4A1C-9524-8EA818B92DE7}" type="presParOf" srcId="{09FA72D9-30CB-4335-882A-211B79042FF4}" destId="{12D1FAAC-C9A7-49A1-A68B-F1686D3EFCAD}" srcOrd="8" destOrd="0" presId="urn:microsoft.com/office/officeart/2005/8/layout/vList3"/>
    <dgm:cxn modelId="{2C0046CD-2AA8-4522-98CE-E29EC4B9A28E}" type="presParOf" srcId="{12D1FAAC-C9A7-49A1-A68B-F1686D3EFCAD}" destId="{7B0485DC-AAF9-4AC9-BA1E-E6F99B165A84}" srcOrd="0" destOrd="0" presId="urn:microsoft.com/office/officeart/2005/8/layout/vList3"/>
    <dgm:cxn modelId="{78B8F515-1F06-4DCC-A984-A9B6C83436A6}" type="presParOf" srcId="{12D1FAAC-C9A7-49A1-A68B-F1686D3EFCAD}" destId="{46875545-C725-4A9F-B743-0614B304079A}"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77EB49A-1690-4C25-B6C0-DF508E78FB28}" type="doc">
      <dgm:prSet loTypeId="urn:microsoft.com/office/officeart/2005/8/layout/process2" loCatId="process" qsTypeId="urn:microsoft.com/office/officeart/2005/8/quickstyle/simple4" qsCatId="simple" csTypeId="urn:microsoft.com/office/officeart/2005/8/colors/accent1_2" csCatId="accent1" phldr="1"/>
      <dgm:spPr/>
      <dgm:t>
        <a:bodyPr/>
        <a:lstStyle/>
        <a:p>
          <a:endParaRPr lang="en-GB"/>
        </a:p>
      </dgm:t>
    </dgm:pt>
    <dgm:pt modelId="{0DCEFC45-EF4D-4D44-8F6C-06327EBAA607}">
      <dgm:prSet/>
      <dgm:spPr>
        <a:solidFill>
          <a:schemeClr val="bg1"/>
        </a:solidFill>
      </dgm:spPr>
      <dgm:t>
        <a:bodyPr/>
        <a:lstStyle/>
        <a:p>
          <a:r>
            <a:rPr lang="en-GB">
              <a:solidFill>
                <a:srgbClr val="000032"/>
              </a:solidFill>
            </a:rPr>
            <a:t>www.westyorkshire.police.uk</a:t>
          </a:r>
        </a:p>
      </dgm:t>
    </dgm:pt>
    <dgm:pt modelId="{34141CF3-3D4F-4CBA-AF73-6672AF7D67FF}" type="parTrans" cxnId="{CAF18CA4-2487-40EF-9EBE-4FA7F2AA1BB9}">
      <dgm:prSet/>
      <dgm:spPr/>
      <dgm:t>
        <a:bodyPr/>
        <a:lstStyle/>
        <a:p>
          <a:endParaRPr lang="en-GB"/>
        </a:p>
      </dgm:t>
    </dgm:pt>
    <dgm:pt modelId="{65429DB9-6CF2-4F1E-A01C-2BB8B4FA2CBC}" type="sibTrans" cxnId="{CAF18CA4-2487-40EF-9EBE-4FA7F2AA1BB9}">
      <dgm:prSet/>
      <dgm:spPr/>
      <dgm:t>
        <a:bodyPr/>
        <a:lstStyle/>
        <a:p>
          <a:endParaRPr lang="en-GB"/>
        </a:p>
      </dgm:t>
    </dgm:pt>
    <dgm:pt modelId="{537CD315-9ED1-490B-851D-03E46DC37253}">
      <dgm:prSet/>
      <dgm:spPr>
        <a:solidFill>
          <a:schemeClr val="bg1"/>
        </a:solidFill>
      </dgm:spPr>
      <dgm:t>
        <a:bodyPr/>
        <a:lstStyle/>
        <a:p>
          <a:r>
            <a:rPr lang="en-GB">
              <a:solidFill>
                <a:srgbClr val="000032"/>
              </a:solidFill>
            </a:rPr>
            <a:t>Report It section</a:t>
          </a:r>
        </a:p>
      </dgm:t>
    </dgm:pt>
    <dgm:pt modelId="{A188B058-AD94-475D-AC4B-41F51F1AD659}" type="parTrans" cxnId="{D482F702-4F8F-4A59-A25D-DB1F993C0D49}">
      <dgm:prSet/>
      <dgm:spPr/>
      <dgm:t>
        <a:bodyPr/>
        <a:lstStyle/>
        <a:p>
          <a:endParaRPr lang="en-GB"/>
        </a:p>
      </dgm:t>
    </dgm:pt>
    <dgm:pt modelId="{FF098FE0-A6E3-4AE6-AB88-027554FE5660}" type="sibTrans" cxnId="{D482F702-4F8F-4A59-A25D-DB1F993C0D49}">
      <dgm:prSet/>
      <dgm:spPr/>
      <dgm:t>
        <a:bodyPr/>
        <a:lstStyle/>
        <a:p>
          <a:endParaRPr lang="en-GB"/>
        </a:p>
      </dgm:t>
    </dgm:pt>
    <dgm:pt modelId="{FD05C911-8C94-4E4C-B257-D49402EC8082}">
      <dgm:prSet/>
      <dgm:spPr>
        <a:solidFill>
          <a:schemeClr val="bg1"/>
        </a:solidFill>
      </dgm:spPr>
      <dgm:t>
        <a:bodyPr/>
        <a:lstStyle/>
        <a:p>
          <a:r>
            <a:rPr lang="en-GB">
              <a:solidFill>
                <a:srgbClr val="000032"/>
              </a:solidFill>
            </a:rPr>
            <a:t>Partnership Intelligence Submission</a:t>
          </a:r>
        </a:p>
      </dgm:t>
    </dgm:pt>
    <dgm:pt modelId="{BF2EE237-D132-4D3C-B2CA-B09FCE02B6C1}" type="parTrans" cxnId="{1A8D09A5-1854-4E9A-8CD2-F6926B874DFF}">
      <dgm:prSet/>
      <dgm:spPr/>
      <dgm:t>
        <a:bodyPr/>
        <a:lstStyle/>
        <a:p>
          <a:endParaRPr lang="en-GB"/>
        </a:p>
      </dgm:t>
    </dgm:pt>
    <dgm:pt modelId="{69E5617F-B608-4D35-AC5F-43631B058723}" type="sibTrans" cxnId="{1A8D09A5-1854-4E9A-8CD2-F6926B874DFF}">
      <dgm:prSet/>
      <dgm:spPr/>
      <dgm:t>
        <a:bodyPr/>
        <a:lstStyle/>
        <a:p>
          <a:endParaRPr lang="en-GB"/>
        </a:p>
      </dgm:t>
    </dgm:pt>
    <dgm:pt modelId="{1302BCAD-3C9E-442B-8EF5-820DB82A93B8}">
      <dgm:prSet/>
      <dgm:spPr>
        <a:solidFill>
          <a:schemeClr val="bg1"/>
        </a:solidFill>
      </dgm:spPr>
      <dgm:t>
        <a:bodyPr/>
        <a:lstStyle/>
        <a:p>
          <a:r>
            <a:rPr lang="en-GB">
              <a:solidFill>
                <a:srgbClr val="000032"/>
              </a:solidFill>
            </a:rPr>
            <a:t>Apply for / Access your account</a:t>
          </a:r>
        </a:p>
      </dgm:t>
    </dgm:pt>
    <dgm:pt modelId="{7FA19BF5-7032-472B-8848-AF5EC810DB62}" type="parTrans" cxnId="{8742E01A-0E44-41A7-8C8D-FB453B8F92CC}">
      <dgm:prSet/>
      <dgm:spPr/>
      <dgm:t>
        <a:bodyPr/>
        <a:lstStyle/>
        <a:p>
          <a:endParaRPr lang="en-GB"/>
        </a:p>
      </dgm:t>
    </dgm:pt>
    <dgm:pt modelId="{89B6658A-9856-496C-821E-752EB8F51F2C}" type="sibTrans" cxnId="{8742E01A-0E44-41A7-8C8D-FB453B8F92CC}">
      <dgm:prSet/>
      <dgm:spPr/>
      <dgm:t>
        <a:bodyPr/>
        <a:lstStyle/>
        <a:p>
          <a:endParaRPr lang="en-GB"/>
        </a:p>
      </dgm:t>
    </dgm:pt>
    <dgm:pt modelId="{E0D009B8-8F3F-4C38-9FA4-4CE647C70896}" type="pres">
      <dgm:prSet presAssocID="{677EB49A-1690-4C25-B6C0-DF508E78FB28}" presName="linearFlow" presStyleCnt="0">
        <dgm:presLayoutVars>
          <dgm:resizeHandles val="exact"/>
        </dgm:presLayoutVars>
      </dgm:prSet>
      <dgm:spPr/>
    </dgm:pt>
    <dgm:pt modelId="{2DF079F3-6DDB-4F9F-A865-38167DB2A4B7}" type="pres">
      <dgm:prSet presAssocID="{0DCEFC45-EF4D-4D44-8F6C-06327EBAA607}" presName="node" presStyleLbl="node1" presStyleIdx="0" presStyleCnt="4">
        <dgm:presLayoutVars>
          <dgm:bulletEnabled val="1"/>
        </dgm:presLayoutVars>
      </dgm:prSet>
      <dgm:spPr/>
    </dgm:pt>
    <dgm:pt modelId="{A960727A-B1F0-48B0-8C48-B022832EBCB3}" type="pres">
      <dgm:prSet presAssocID="{65429DB9-6CF2-4F1E-A01C-2BB8B4FA2CBC}" presName="sibTrans" presStyleLbl="sibTrans2D1" presStyleIdx="0" presStyleCnt="3"/>
      <dgm:spPr/>
    </dgm:pt>
    <dgm:pt modelId="{598FECFF-B6B6-48D0-9D8E-14A59FE6B0D8}" type="pres">
      <dgm:prSet presAssocID="{65429DB9-6CF2-4F1E-A01C-2BB8B4FA2CBC}" presName="connectorText" presStyleLbl="sibTrans2D1" presStyleIdx="0" presStyleCnt="3"/>
      <dgm:spPr/>
    </dgm:pt>
    <dgm:pt modelId="{F464D0F1-9117-4D0E-8E2F-EB82C0EABE63}" type="pres">
      <dgm:prSet presAssocID="{537CD315-9ED1-490B-851D-03E46DC37253}" presName="node" presStyleLbl="node1" presStyleIdx="1" presStyleCnt="4">
        <dgm:presLayoutVars>
          <dgm:bulletEnabled val="1"/>
        </dgm:presLayoutVars>
      </dgm:prSet>
      <dgm:spPr/>
    </dgm:pt>
    <dgm:pt modelId="{2F8EB901-1BD2-46B4-B365-93AEAAF991C7}" type="pres">
      <dgm:prSet presAssocID="{FF098FE0-A6E3-4AE6-AB88-027554FE5660}" presName="sibTrans" presStyleLbl="sibTrans2D1" presStyleIdx="1" presStyleCnt="3"/>
      <dgm:spPr/>
    </dgm:pt>
    <dgm:pt modelId="{25EA25BE-B423-45F2-9521-228E6292896C}" type="pres">
      <dgm:prSet presAssocID="{FF098FE0-A6E3-4AE6-AB88-027554FE5660}" presName="connectorText" presStyleLbl="sibTrans2D1" presStyleIdx="1" presStyleCnt="3"/>
      <dgm:spPr/>
    </dgm:pt>
    <dgm:pt modelId="{D1FB1361-97F1-4520-9B38-CEDF807F8670}" type="pres">
      <dgm:prSet presAssocID="{FD05C911-8C94-4E4C-B257-D49402EC8082}" presName="node" presStyleLbl="node1" presStyleIdx="2" presStyleCnt="4">
        <dgm:presLayoutVars>
          <dgm:bulletEnabled val="1"/>
        </dgm:presLayoutVars>
      </dgm:prSet>
      <dgm:spPr/>
    </dgm:pt>
    <dgm:pt modelId="{1E757007-4F01-4440-BACF-5D04FD0874AC}" type="pres">
      <dgm:prSet presAssocID="{69E5617F-B608-4D35-AC5F-43631B058723}" presName="sibTrans" presStyleLbl="sibTrans2D1" presStyleIdx="2" presStyleCnt="3"/>
      <dgm:spPr/>
    </dgm:pt>
    <dgm:pt modelId="{86C4A692-B26E-406E-8D0D-BC347C5C1E68}" type="pres">
      <dgm:prSet presAssocID="{69E5617F-B608-4D35-AC5F-43631B058723}" presName="connectorText" presStyleLbl="sibTrans2D1" presStyleIdx="2" presStyleCnt="3"/>
      <dgm:spPr/>
    </dgm:pt>
    <dgm:pt modelId="{56D56536-24D5-4E2D-AFEC-B814DF46F97E}" type="pres">
      <dgm:prSet presAssocID="{1302BCAD-3C9E-442B-8EF5-820DB82A93B8}" presName="node" presStyleLbl="node1" presStyleIdx="3" presStyleCnt="4">
        <dgm:presLayoutVars>
          <dgm:bulletEnabled val="1"/>
        </dgm:presLayoutVars>
      </dgm:prSet>
      <dgm:spPr/>
    </dgm:pt>
  </dgm:ptLst>
  <dgm:cxnLst>
    <dgm:cxn modelId="{D482F702-4F8F-4A59-A25D-DB1F993C0D49}" srcId="{677EB49A-1690-4C25-B6C0-DF508E78FB28}" destId="{537CD315-9ED1-490B-851D-03E46DC37253}" srcOrd="1" destOrd="0" parTransId="{A188B058-AD94-475D-AC4B-41F51F1AD659}" sibTransId="{FF098FE0-A6E3-4AE6-AB88-027554FE5660}"/>
    <dgm:cxn modelId="{DF6A980D-3C22-4EE8-B410-4AB1346E658D}" type="presOf" srcId="{677EB49A-1690-4C25-B6C0-DF508E78FB28}" destId="{E0D009B8-8F3F-4C38-9FA4-4CE647C70896}" srcOrd="0" destOrd="0" presId="urn:microsoft.com/office/officeart/2005/8/layout/process2"/>
    <dgm:cxn modelId="{E7D0B218-3ABA-4C1E-808F-975B79169174}" type="presOf" srcId="{FD05C911-8C94-4E4C-B257-D49402EC8082}" destId="{D1FB1361-97F1-4520-9B38-CEDF807F8670}" srcOrd="0" destOrd="0" presId="urn:microsoft.com/office/officeart/2005/8/layout/process2"/>
    <dgm:cxn modelId="{8742E01A-0E44-41A7-8C8D-FB453B8F92CC}" srcId="{677EB49A-1690-4C25-B6C0-DF508E78FB28}" destId="{1302BCAD-3C9E-442B-8EF5-820DB82A93B8}" srcOrd="3" destOrd="0" parTransId="{7FA19BF5-7032-472B-8848-AF5EC810DB62}" sibTransId="{89B6658A-9856-496C-821E-752EB8F51F2C}"/>
    <dgm:cxn modelId="{F057C436-83FD-4729-B0C3-1EAA9EFD5C49}" type="presOf" srcId="{FF098FE0-A6E3-4AE6-AB88-027554FE5660}" destId="{25EA25BE-B423-45F2-9521-228E6292896C}" srcOrd="1" destOrd="0" presId="urn:microsoft.com/office/officeart/2005/8/layout/process2"/>
    <dgm:cxn modelId="{5CA6AB75-45AB-4F31-8B15-68DB31E36D5F}" type="presOf" srcId="{69E5617F-B608-4D35-AC5F-43631B058723}" destId="{1E757007-4F01-4440-BACF-5D04FD0874AC}" srcOrd="0" destOrd="0" presId="urn:microsoft.com/office/officeart/2005/8/layout/process2"/>
    <dgm:cxn modelId="{8DF7357D-32CF-4A7D-B851-2D6083C8E525}" type="presOf" srcId="{537CD315-9ED1-490B-851D-03E46DC37253}" destId="{F464D0F1-9117-4D0E-8E2F-EB82C0EABE63}" srcOrd="0" destOrd="0" presId="urn:microsoft.com/office/officeart/2005/8/layout/process2"/>
    <dgm:cxn modelId="{1055C49A-A9ED-4482-A91C-62C6E3BDD97B}" type="presOf" srcId="{69E5617F-B608-4D35-AC5F-43631B058723}" destId="{86C4A692-B26E-406E-8D0D-BC347C5C1E68}" srcOrd="1" destOrd="0" presId="urn:microsoft.com/office/officeart/2005/8/layout/process2"/>
    <dgm:cxn modelId="{CAF18CA4-2487-40EF-9EBE-4FA7F2AA1BB9}" srcId="{677EB49A-1690-4C25-B6C0-DF508E78FB28}" destId="{0DCEFC45-EF4D-4D44-8F6C-06327EBAA607}" srcOrd="0" destOrd="0" parTransId="{34141CF3-3D4F-4CBA-AF73-6672AF7D67FF}" sibTransId="{65429DB9-6CF2-4F1E-A01C-2BB8B4FA2CBC}"/>
    <dgm:cxn modelId="{1A8D09A5-1854-4E9A-8CD2-F6926B874DFF}" srcId="{677EB49A-1690-4C25-B6C0-DF508E78FB28}" destId="{FD05C911-8C94-4E4C-B257-D49402EC8082}" srcOrd="2" destOrd="0" parTransId="{BF2EE237-D132-4D3C-B2CA-B09FCE02B6C1}" sibTransId="{69E5617F-B608-4D35-AC5F-43631B058723}"/>
    <dgm:cxn modelId="{5C9C36AC-C09B-41EF-9D85-0AD6336D63E4}" type="presOf" srcId="{0DCEFC45-EF4D-4D44-8F6C-06327EBAA607}" destId="{2DF079F3-6DDB-4F9F-A865-38167DB2A4B7}" srcOrd="0" destOrd="0" presId="urn:microsoft.com/office/officeart/2005/8/layout/process2"/>
    <dgm:cxn modelId="{BA9BB6AF-F55E-4E03-97FA-AE598195438D}" type="presOf" srcId="{1302BCAD-3C9E-442B-8EF5-820DB82A93B8}" destId="{56D56536-24D5-4E2D-AFEC-B814DF46F97E}" srcOrd="0" destOrd="0" presId="urn:microsoft.com/office/officeart/2005/8/layout/process2"/>
    <dgm:cxn modelId="{8AE4C3BE-307D-4CEF-93AE-96DF897AAAD2}" type="presOf" srcId="{FF098FE0-A6E3-4AE6-AB88-027554FE5660}" destId="{2F8EB901-1BD2-46B4-B365-93AEAAF991C7}" srcOrd="0" destOrd="0" presId="urn:microsoft.com/office/officeart/2005/8/layout/process2"/>
    <dgm:cxn modelId="{7684F4C0-B077-439B-A84B-CD6F79277895}" type="presOf" srcId="{65429DB9-6CF2-4F1E-A01C-2BB8B4FA2CBC}" destId="{598FECFF-B6B6-48D0-9D8E-14A59FE6B0D8}" srcOrd="1" destOrd="0" presId="urn:microsoft.com/office/officeart/2005/8/layout/process2"/>
    <dgm:cxn modelId="{022E19FF-6DE3-4001-BF66-6E1CD0C91734}" type="presOf" srcId="{65429DB9-6CF2-4F1E-A01C-2BB8B4FA2CBC}" destId="{A960727A-B1F0-48B0-8C48-B022832EBCB3}" srcOrd="0" destOrd="0" presId="urn:microsoft.com/office/officeart/2005/8/layout/process2"/>
    <dgm:cxn modelId="{FD4D5A07-A959-4909-84FE-49ADDAA944BD}" type="presParOf" srcId="{E0D009B8-8F3F-4C38-9FA4-4CE647C70896}" destId="{2DF079F3-6DDB-4F9F-A865-38167DB2A4B7}" srcOrd="0" destOrd="0" presId="urn:microsoft.com/office/officeart/2005/8/layout/process2"/>
    <dgm:cxn modelId="{9816D432-5EBC-4B6E-BE1E-27A9FDBDA12F}" type="presParOf" srcId="{E0D009B8-8F3F-4C38-9FA4-4CE647C70896}" destId="{A960727A-B1F0-48B0-8C48-B022832EBCB3}" srcOrd="1" destOrd="0" presId="urn:microsoft.com/office/officeart/2005/8/layout/process2"/>
    <dgm:cxn modelId="{205A2A88-FD2A-491E-8C20-1174F3732F69}" type="presParOf" srcId="{A960727A-B1F0-48B0-8C48-B022832EBCB3}" destId="{598FECFF-B6B6-48D0-9D8E-14A59FE6B0D8}" srcOrd="0" destOrd="0" presId="urn:microsoft.com/office/officeart/2005/8/layout/process2"/>
    <dgm:cxn modelId="{08C1B5DD-F72B-43E9-8600-0028D93BDB29}" type="presParOf" srcId="{E0D009B8-8F3F-4C38-9FA4-4CE647C70896}" destId="{F464D0F1-9117-4D0E-8E2F-EB82C0EABE63}" srcOrd="2" destOrd="0" presId="urn:microsoft.com/office/officeart/2005/8/layout/process2"/>
    <dgm:cxn modelId="{93034A5F-41B5-41FB-8821-2DA64B7A1A94}" type="presParOf" srcId="{E0D009B8-8F3F-4C38-9FA4-4CE647C70896}" destId="{2F8EB901-1BD2-46B4-B365-93AEAAF991C7}" srcOrd="3" destOrd="0" presId="urn:microsoft.com/office/officeart/2005/8/layout/process2"/>
    <dgm:cxn modelId="{72238C87-994A-4535-A283-18CD748F393C}" type="presParOf" srcId="{2F8EB901-1BD2-46B4-B365-93AEAAF991C7}" destId="{25EA25BE-B423-45F2-9521-228E6292896C}" srcOrd="0" destOrd="0" presId="urn:microsoft.com/office/officeart/2005/8/layout/process2"/>
    <dgm:cxn modelId="{5305FB8E-7F31-45FD-B157-DEC039BA3CF6}" type="presParOf" srcId="{E0D009B8-8F3F-4C38-9FA4-4CE647C70896}" destId="{D1FB1361-97F1-4520-9B38-CEDF807F8670}" srcOrd="4" destOrd="0" presId="urn:microsoft.com/office/officeart/2005/8/layout/process2"/>
    <dgm:cxn modelId="{72470DAD-946F-444E-AB63-584D0BADDE43}" type="presParOf" srcId="{E0D009B8-8F3F-4C38-9FA4-4CE647C70896}" destId="{1E757007-4F01-4440-BACF-5D04FD0874AC}" srcOrd="5" destOrd="0" presId="urn:microsoft.com/office/officeart/2005/8/layout/process2"/>
    <dgm:cxn modelId="{E9AACAE2-71D4-4570-9FBB-3261D703B606}" type="presParOf" srcId="{1E757007-4F01-4440-BACF-5D04FD0874AC}" destId="{86C4A692-B26E-406E-8D0D-BC347C5C1E68}" srcOrd="0" destOrd="0" presId="urn:microsoft.com/office/officeart/2005/8/layout/process2"/>
    <dgm:cxn modelId="{CAAFA751-1A54-4CBB-AFA0-408AF948FCBF}" type="presParOf" srcId="{E0D009B8-8F3F-4C38-9FA4-4CE647C70896}" destId="{56D56536-24D5-4E2D-AFEC-B814DF46F97E}" srcOrd="6" destOrd="0" presId="urn:microsoft.com/office/officeart/2005/8/layout/process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8610F5F-5A6C-49E7-831D-130C2A799049}" type="doc">
      <dgm:prSet loTypeId="urn:microsoft.com/office/officeart/2005/8/layout/pList1" loCatId="list" qsTypeId="urn:microsoft.com/office/officeart/2005/8/quickstyle/simple1" qsCatId="simple" csTypeId="urn:microsoft.com/office/officeart/2005/8/colors/accent5_4" csCatId="accent5" phldr="1"/>
      <dgm:spPr/>
      <dgm:t>
        <a:bodyPr/>
        <a:lstStyle/>
        <a:p>
          <a:endParaRPr lang="en-GB"/>
        </a:p>
      </dgm:t>
    </dgm:pt>
    <dgm:pt modelId="{5C6B9315-D15A-4470-B7B4-A0F667298FC4}">
      <dgm:prSet custT="1"/>
      <dgm:spPr/>
      <dgm:t>
        <a:bodyPr/>
        <a:lstStyle/>
        <a:p>
          <a:r>
            <a:rPr lang="en-GB" sz="1400">
              <a:solidFill>
                <a:schemeClr val="bg1"/>
              </a:solidFill>
            </a:rPr>
            <a:t>Key intelligence about an organised crime gang from West Yorkshire operating across the country. </a:t>
          </a:r>
        </a:p>
      </dgm:t>
    </dgm:pt>
    <dgm:pt modelId="{75FE0D2A-86DC-4E75-94BD-D208474EA3DC}" type="parTrans" cxnId="{3AB1E314-0207-44AD-AFD7-24906ECCE0CC}">
      <dgm:prSet/>
      <dgm:spPr/>
      <dgm:t>
        <a:bodyPr/>
        <a:lstStyle/>
        <a:p>
          <a:endParaRPr lang="en-GB" sz="3200">
            <a:solidFill>
              <a:schemeClr val="bg1"/>
            </a:solidFill>
          </a:endParaRPr>
        </a:p>
      </dgm:t>
    </dgm:pt>
    <dgm:pt modelId="{622B257E-2B4B-4CDA-8F1F-F2B7B5E06B23}" type="sibTrans" cxnId="{3AB1E314-0207-44AD-AFD7-24906ECCE0CC}">
      <dgm:prSet/>
      <dgm:spPr/>
      <dgm:t>
        <a:bodyPr/>
        <a:lstStyle/>
        <a:p>
          <a:endParaRPr lang="en-GB" sz="3200">
            <a:solidFill>
              <a:schemeClr val="bg1"/>
            </a:solidFill>
          </a:endParaRPr>
        </a:p>
      </dgm:t>
    </dgm:pt>
    <dgm:pt modelId="{CD08D1FD-4AB4-4D1C-922D-4ADF2458E99E}">
      <dgm:prSet custT="1"/>
      <dgm:spPr/>
      <dgm:t>
        <a:bodyPr/>
        <a:lstStyle/>
        <a:p>
          <a:r>
            <a:rPr lang="en-GB" sz="1400">
              <a:solidFill>
                <a:schemeClr val="bg1"/>
              </a:solidFill>
            </a:rPr>
            <a:t>A business premise which had signs of modern slavery &amp; human trafficking. </a:t>
          </a:r>
        </a:p>
      </dgm:t>
    </dgm:pt>
    <dgm:pt modelId="{BE785888-852B-4A19-B565-0D94439FB82C}" type="parTrans" cxnId="{5C1FA3D1-0672-465A-99C8-D911A9D0064C}">
      <dgm:prSet/>
      <dgm:spPr/>
      <dgm:t>
        <a:bodyPr/>
        <a:lstStyle/>
        <a:p>
          <a:endParaRPr lang="en-GB" sz="3200">
            <a:solidFill>
              <a:schemeClr val="bg1"/>
            </a:solidFill>
          </a:endParaRPr>
        </a:p>
      </dgm:t>
    </dgm:pt>
    <dgm:pt modelId="{CD1DD1DF-169F-45C8-A980-57F5156E1F46}" type="sibTrans" cxnId="{5C1FA3D1-0672-465A-99C8-D911A9D0064C}">
      <dgm:prSet/>
      <dgm:spPr/>
      <dgm:t>
        <a:bodyPr/>
        <a:lstStyle/>
        <a:p>
          <a:endParaRPr lang="en-GB" sz="3200">
            <a:solidFill>
              <a:schemeClr val="bg1"/>
            </a:solidFill>
          </a:endParaRPr>
        </a:p>
      </dgm:t>
    </dgm:pt>
    <dgm:pt modelId="{391CB3DF-8D70-4B88-85B5-2E16E6591E17}">
      <dgm:prSet custT="1"/>
      <dgm:spPr/>
      <dgm:t>
        <a:bodyPr/>
        <a:lstStyle/>
        <a:p>
          <a:r>
            <a:rPr lang="en-GB" sz="1400">
              <a:solidFill>
                <a:schemeClr val="bg1"/>
              </a:solidFill>
            </a:rPr>
            <a:t>Members of the public passing information to a partner regarding possible locations, victims and perpetrators of CSE.</a:t>
          </a:r>
        </a:p>
      </dgm:t>
    </dgm:pt>
    <dgm:pt modelId="{E3D80434-061F-416E-AD33-6EE77010BFA5}" type="parTrans" cxnId="{79EA7B90-2322-4C12-9BD7-DFDCBFA1D10B}">
      <dgm:prSet/>
      <dgm:spPr/>
      <dgm:t>
        <a:bodyPr/>
        <a:lstStyle/>
        <a:p>
          <a:endParaRPr lang="en-GB" sz="3200">
            <a:solidFill>
              <a:schemeClr val="bg1"/>
            </a:solidFill>
          </a:endParaRPr>
        </a:p>
      </dgm:t>
    </dgm:pt>
    <dgm:pt modelId="{6DFA1DF5-811A-42E2-9D5F-6F97992F1DDE}" type="sibTrans" cxnId="{79EA7B90-2322-4C12-9BD7-DFDCBFA1D10B}">
      <dgm:prSet/>
      <dgm:spPr/>
      <dgm:t>
        <a:bodyPr/>
        <a:lstStyle/>
        <a:p>
          <a:endParaRPr lang="en-GB" sz="3200">
            <a:solidFill>
              <a:schemeClr val="bg1"/>
            </a:solidFill>
          </a:endParaRPr>
        </a:p>
      </dgm:t>
    </dgm:pt>
    <dgm:pt modelId="{E513124D-8DB7-4EBF-B9FA-D2CCFAE275C1}">
      <dgm:prSet custT="1"/>
      <dgm:spPr/>
      <dgm:t>
        <a:bodyPr/>
        <a:lstStyle/>
        <a:p>
          <a:r>
            <a:rPr lang="en-GB" sz="1400">
              <a:solidFill>
                <a:schemeClr val="bg1"/>
              </a:solidFill>
            </a:rPr>
            <a:t>Information about knife crime and gang involvement following stabbings at high schools.</a:t>
          </a:r>
        </a:p>
      </dgm:t>
    </dgm:pt>
    <dgm:pt modelId="{1679AA7E-A4E2-45F5-950B-82FF1215E8A2}" type="parTrans" cxnId="{055C49EF-E5D8-4725-BA03-A32A3FE4D25D}">
      <dgm:prSet/>
      <dgm:spPr/>
      <dgm:t>
        <a:bodyPr/>
        <a:lstStyle/>
        <a:p>
          <a:endParaRPr lang="en-GB" sz="3200">
            <a:solidFill>
              <a:schemeClr val="bg1"/>
            </a:solidFill>
          </a:endParaRPr>
        </a:p>
      </dgm:t>
    </dgm:pt>
    <dgm:pt modelId="{E964839D-2CCD-43C0-A038-AB99D38EC7BF}" type="sibTrans" cxnId="{055C49EF-E5D8-4725-BA03-A32A3FE4D25D}">
      <dgm:prSet/>
      <dgm:spPr/>
      <dgm:t>
        <a:bodyPr/>
        <a:lstStyle/>
        <a:p>
          <a:endParaRPr lang="en-GB" sz="3200">
            <a:solidFill>
              <a:schemeClr val="bg1"/>
            </a:solidFill>
          </a:endParaRPr>
        </a:p>
      </dgm:t>
    </dgm:pt>
    <dgm:pt modelId="{1FCF511D-4ABA-4173-817A-4709EF3BFF8E}" type="pres">
      <dgm:prSet presAssocID="{38610F5F-5A6C-49E7-831D-130C2A799049}" presName="Name0" presStyleCnt="0">
        <dgm:presLayoutVars>
          <dgm:dir/>
          <dgm:resizeHandles val="exact"/>
        </dgm:presLayoutVars>
      </dgm:prSet>
      <dgm:spPr/>
    </dgm:pt>
    <dgm:pt modelId="{25ED00CE-E515-4769-85D1-1C91AC60B240}" type="pres">
      <dgm:prSet presAssocID="{CD08D1FD-4AB4-4D1C-922D-4ADF2458E99E}" presName="compNode" presStyleCnt="0"/>
      <dgm:spPr/>
    </dgm:pt>
    <dgm:pt modelId="{9B432149-27F0-4C32-B9DD-61C1CF3544FF}" type="pres">
      <dgm:prSet presAssocID="{CD08D1FD-4AB4-4D1C-922D-4ADF2458E99E}" presName="pictRect" presStyleLbl="node1" presStyleIdx="0" presStyleCnt="4"/>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pt>
    <dgm:pt modelId="{FE6A78E7-3973-472B-B31D-979B1F0A6A00}" type="pres">
      <dgm:prSet presAssocID="{CD08D1FD-4AB4-4D1C-922D-4ADF2458E99E}" presName="textRect" presStyleLbl="revTx" presStyleIdx="0" presStyleCnt="4">
        <dgm:presLayoutVars>
          <dgm:bulletEnabled val="1"/>
        </dgm:presLayoutVars>
      </dgm:prSet>
      <dgm:spPr/>
    </dgm:pt>
    <dgm:pt modelId="{F8331BBE-CCF0-4D72-B2D5-DDF49FF569AB}" type="pres">
      <dgm:prSet presAssocID="{CD1DD1DF-169F-45C8-A980-57F5156E1F46}" presName="sibTrans" presStyleLbl="sibTrans2D1" presStyleIdx="0" presStyleCnt="0"/>
      <dgm:spPr/>
    </dgm:pt>
    <dgm:pt modelId="{F06D005E-E382-4779-B790-53AA39411D33}" type="pres">
      <dgm:prSet presAssocID="{391CB3DF-8D70-4B88-85B5-2E16E6591E17}" presName="compNode" presStyleCnt="0"/>
      <dgm:spPr/>
    </dgm:pt>
    <dgm:pt modelId="{12821CA4-214E-4CDC-B946-C6FE53F2A06D}" type="pres">
      <dgm:prSet presAssocID="{391CB3DF-8D70-4B88-85B5-2E16E6591E17}" presName="pictRect" presStyleLbl="node1" presStyleIdx="1" presStyleCnt="4"/>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pt>
    <dgm:pt modelId="{E6612378-3D76-4A3F-BBED-44D3C9CD2120}" type="pres">
      <dgm:prSet presAssocID="{391CB3DF-8D70-4B88-85B5-2E16E6591E17}" presName="textRect" presStyleLbl="revTx" presStyleIdx="1" presStyleCnt="4">
        <dgm:presLayoutVars>
          <dgm:bulletEnabled val="1"/>
        </dgm:presLayoutVars>
      </dgm:prSet>
      <dgm:spPr/>
    </dgm:pt>
    <dgm:pt modelId="{10DA0794-DE66-42EF-9A84-A7F5CE123E0E}" type="pres">
      <dgm:prSet presAssocID="{6DFA1DF5-811A-42E2-9D5F-6F97992F1DDE}" presName="sibTrans" presStyleLbl="sibTrans2D1" presStyleIdx="0" presStyleCnt="0"/>
      <dgm:spPr/>
    </dgm:pt>
    <dgm:pt modelId="{06D85CC4-3A04-4CA2-9963-2E7107C51823}" type="pres">
      <dgm:prSet presAssocID="{5C6B9315-D15A-4470-B7B4-A0F667298FC4}" presName="compNode" presStyleCnt="0"/>
      <dgm:spPr/>
    </dgm:pt>
    <dgm:pt modelId="{AFB8267E-FEA6-4C28-8E14-3AF0702F8C6B}" type="pres">
      <dgm:prSet presAssocID="{5C6B9315-D15A-4470-B7B4-A0F667298FC4}" presName="pictRect" presStyleLbl="node1" presStyleIdx="2" presStyleCnt="4"/>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pt>
    <dgm:pt modelId="{C34E7910-800D-47B9-A69F-D7B3CC426785}" type="pres">
      <dgm:prSet presAssocID="{5C6B9315-D15A-4470-B7B4-A0F667298FC4}" presName="textRect" presStyleLbl="revTx" presStyleIdx="2" presStyleCnt="4">
        <dgm:presLayoutVars>
          <dgm:bulletEnabled val="1"/>
        </dgm:presLayoutVars>
      </dgm:prSet>
      <dgm:spPr/>
    </dgm:pt>
    <dgm:pt modelId="{A2FF70DD-97AB-490E-9492-F9034565A386}" type="pres">
      <dgm:prSet presAssocID="{622B257E-2B4B-4CDA-8F1F-F2B7B5E06B23}" presName="sibTrans" presStyleLbl="sibTrans2D1" presStyleIdx="0" presStyleCnt="0"/>
      <dgm:spPr/>
    </dgm:pt>
    <dgm:pt modelId="{60B58702-342B-4452-B499-BA71B6318AE8}" type="pres">
      <dgm:prSet presAssocID="{E513124D-8DB7-4EBF-B9FA-D2CCFAE275C1}" presName="compNode" presStyleCnt="0"/>
      <dgm:spPr/>
    </dgm:pt>
    <dgm:pt modelId="{DF753E56-58E8-48E1-88DE-471ACA0CA5C8}" type="pres">
      <dgm:prSet presAssocID="{E513124D-8DB7-4EBF-B9FA-D2CCFAE275C1}" presName="pictRect" presStyleLbl="node1" presStyleIdx="3" presStyleCnt="4"/>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pt>
    <dgm:pt modelId="{0E7CC86A-5617-400E-A9AF-2AF23C39BA5F}" type="pres">
      <dgm:prSet presAssocID="{E513124D-8DB7-4EBF-B9FA-D2CCFAE275C1}" presName="textRect" presStyleLbl="revTx" presStyleIdx="3" presStyleCnt="4">
        <dgm:presLayoutVars>
          <dgm:bulletEnabled val="1"/>
        </dgm:presLayoutVars>
      </dgm:prSet>
      <dgm:spPr/>
    </dgm:pt>
  </dgm:ptLst>
  <dgm:cxnLst>
    <dgm:cxn modelId="{28FF4C14-02AB-41A2-B6B3-1DB5D88694B6}" type="presOf" srcId="{E513124D-8DB7-4EBF-B9FA-D2CCFAE275C1}" destId="{0E7CC86A-5617-400E-A9AF-2AF23C39BA5F}" srcOrd="0" destOrd="0" presId="urn:microsoft.com/office/officeart/2005/8/layout/pList1"/>
    <dgm:cxn modelId="{3AB1E314-0207-44AD-AFD7-24906ECCE0CC}" srcId="{38610F5F-5A6C-49E7-831D-130C2A799049}" destId="{5C6B9315-D15A-4470-B7B4-A0F667298FC4}" srcOrd="2" destOrd="0" parTransId="{75FE0D2A-86DC-4E75-94BD-D208474EA3DC}" sibTransId="{622B257E-2B4B-4CDA-8F1F-F2B7B5E06B23}"/>
    <dgm:cxn modelId="{DDC79236-C6E3-4E0C-878F-99F40676458A}" type="presOf" srcId="{622B257E-2B4B-4CDA-8F1F-F2B7B5E06B23}" destId="{A2FF70DD-97AB-490E-9492-F9034565A386}" srcOrd="0" destOrd="0" presId="urn:microsoft.com/office/officeart/2005/8/layout/pList1"/>
    <dgm:cxn modelId="{4B970C42-563B-4DAE-85F4-5EAAECE6E750}" type="presOf" srcId="{CD1DD1DF-169F-45C8-A980-57F5156E1F46}" destId="{F8331BBE-CCF0-4D72-B2D5-DDF49FF569AB}" srcOrd="0" destOrd="0" presId="urn:microsoft.com/office/officeart/2005/8/layout/pList1"/>
    <dgm:cxn modelId="{79EA7B90-2322-4C12-9BD7-DFDCBFA1D10B}" srcId="{38610F5F-5A6C-49E7-831D-130C2A799049}" destId="{391CB3DF-8D70-4B88-85B5-2E16E6591E17}" srcOrd="1" destOrd="0" parTransId="{E3D80434-061F-416E-AD33-6EE77010BFA5}" sibTransId="{6DFA1DF5-811A-42E2-9D5F-6F97992F1DDE}"/>
    <dgm:cxn modelId="{C53E9492-308F-48BF-AB28-15DD1024F108}" type="presOf" srcId="{5C6B9315-D15A-4470-B7B4-A0F667298FC4}" destId="{C34E7910-800D-47B9-A69F-D7B3CC426785}" srcOrd="0" destOrd="0" presId="urn:microsoft.com/office/officeart/2005/8/layout/pList1"/>
    <dgm:cxn modelId="{BF3AE795-344C-4E81-A78A-8703697C879A}" type="presOf" srcId="{6DFA1DF5-811A-42E2-9D5F-6F97992F1DDE}" destId="{10DA0794-DE66-42EF-9A84-A7F5CE123E0E}" srcOrd="0" destOrd="0" presId="urn:microsoft.com/office/officeart/2005/8/layout/pList1"/>
    <dgm:cxn modelId="{F1559AB8-7701-45E4-BBD7-1ABDB1A03C53}" type="presOf" srcId="{391CB3DF-8D70-4B88-85B5-2E16E6591E17}" destId="{E6612378-3D76-4A3F-BBED-44D3C9CD2120}" srcOrd="0" destOrd="0" presId="urn:microsoft.com/office/officeart/2005/8/layout/pList1"/>
    <dgm:cxn modelId="{5C1FA3D1-0672-465A-99C8-D911A9D0064C}" srcId="{38610F5F-5A6C-49E7-831D-130C2A799049}" destId="{CD08D1FD-4AB4-4D1C-922D-4ADF2458E99E}" srcOrd="0" destOrd="0" parTransId="{BE785888-852B-4A19-B565-0D94439FB82C}" sibTransId="{CD1DD1DF-169F-45C8-A980-57F5156E1F46}"/>
    <dgm:cxn modelId="{87EC07D5-A671-4422-AFF1-B24DBA7B2329}" type="presOf" srcId="{38610F5F-5A6C-49E7-831D-130C2A799049}" destId="{1FCF511D-4ABA-4173-817A-4709EF3BFF8E}" srcOrd="0" destOrd="0" presId="urn:microsoft.com/office/officeart/2005/8/layout/pList1"/>
    <dgm:cxn modelId="{055C49EF-E5D8-4725-BA03-A32A3FE4D25D}" srcId="{38610F5F-5A6C-49E7-831D-130C2A799049}" destId="{E513124D-8DB7-4EBF-B9FA-D2CCFAE275C1}" srcOrd="3" destOrd="0" parTransId="{1679AA7E-A4E2-45F5-950B-82FF1215E8A2}" sibTransId="{E964839D-2CCD-43C0-A038-AB99D38EC7BF}"/>
    <dgm:cxn modelId="{16ED53FC-2D48-4F5C-9399-873FBF6971F3}" type="presOf" srcId="{CD08D1FD-4AB4-4D1C-922D-4ADF2458E99E}" destId="{FE6A78E7-3973-472B-B31D-979B1F0A6A00}" srcOrd="0" destOrd="0" presId="urn:microsoft.com/office/officeart/2005/8/layout/pList1"/>
    <dgm:cxn modelId="{930D6CD8-C3F2-4D87-8997-9DBDAA4CC064}" type="presParOf" srcId="{1FCF511D-4ABA-4173-817A-4709EF3BFF8E}" destId="{25ED00CE-E515-4769-85D1-1C91AC60B240}" srcOrd="0" destOrd="0" presId="urn:microsoft.com/office/officeart/2005/8/layout/pList1"/>
    <dgm:cxn modelId="{4DD34775-28AC-4FB9-84C2-13F32221ACC3}" type="presParOf" srcId="{25ED00CE-E515-4769-85D1-1C91AC60B240}" destId="{9B432149-27F0-4C32-B9DD-61C1CF3544FF}" srcOrd="0" destOrd="0" presId="urn:microsoft.com/office/officeart/2005/8/layout/pList1"/>
    <dgm:cxn modelId="{0A21C5E0-E0EC-4C35-BAD1-55A8F287104D}" type="presParOf" srcId="{25ED00CE-E515-4769-85D1-1C91AC60B240}" destId="{FE6A78E7-3973-472B-B31D-979B1F0A6A00}" srcOrd="1" destOrd="0" presId="urn:microsoft.com/office/officeart/2005/8/layout/pList1"/>
    <dgm:cxn modelId="{4148C44D-5EAD-463B-A46A-E2EAC17D434E}" type="presParOf" srcId="{1FCF511D-4ABA-4173-817A-4709EF3BFF8E}" destId="{F8331BBE-CCF0-4D72-B2D5-DDF49FF569AB}" srcOrd="1" destOrd="0" presId="urn:microsoft.com/office/officeart/2005/8/layout/pList1"/>
    <dgm:cxn modelId="{FF14F010-A311-4C23-A1C6-4FE2D73CF213}" type="presParOf" srcId="{1FCF511D-4ABA-4173-817A-4709EF3BFF8E}" destId="{F06D005E-E382-4779-B790-53AA39411D33}" srcOrd="2" destOrd="0" presId="urn:microsoft.com/office/officeart/2005/8/layout/pList1"/>
    <dgm:cxn modelId="{D673A274-9FC1-437B-BF6B-CD30974022A7}" type="presParOf" srcId="{F06D005E-E382-4779-B790-53AA39411D33}" destId="{12821CA4-214E-4CDC-B946-C6FE53F2A06D}" srcOrd="0" destOrd="0" presId="urn:microsoft.com/office/officeart/2005/8/layout/pList1"/>
    <dgm:cxn modelId="{0FB123D0-541B-42D0-918E-6C897D8D3C8E}" type="presParOf" srcId="{F06D005E-E382-4779-B790-53AA39411D33}" destId="{E6612378-3D76-4A3F-BBED-44D3C9CD2120}" srcOrd="1" destOrd="0" presId="urn:microsoft.com/office/officeart/2005/8/layout/pList1"/>
    <dgm:cxn modelId="{857D16A5-5CB5-40CB-8608-5C2E58323BBA}" type="presParOf" srcId="{1FCF511D-4ABA-4173-817A-4709EF3BFF8E}" destId="{10DA0794-DE66-42EF-9A84-A7F5CE123E0E}" srcOrd="3" destOrd="0" presId="urn:microsoft.com/office/officeart/2005/8/layout/pList1"/>
    <dgm:cxn modelId="{C3D13C0A-AE0D-4131-8966-CC7154973FBC}" type="presParOf" srcId="{1FCF511D-4ABA-4173-817A-4709EF3BFF8E}" destId="{06D85CC4-3A04-4CA2-9963-2E7107C51823}" srcOrd="4" destOrd="0" presId="urn:microsoft.com/office/officeart/2005/8/layout/pList1"/>
    <dgm:cxn modelId="{6AEB6E22-E52D-45EB-A779-C018A27D4656}" type="presParOf" srcId="{06D85CC4-3A04-4CA2-9963-2E7107C51823}" destId="{AFB8267E-FEA6-4C28-8E14-3AF0702F8C6B}" srcOrd="0" destOrd="0" presId="urn:microsoft.com/office/officeart/2005/8/layout/pList1"/>
    <dgm:cxn modelId="{F7DFC06F-C5D7-4664-896B-C3EBBF24B6C8}" type="presParOf" srcId="{06D85CC4-3A04-4CA2-9963-2E7107C51823}" destId="{C34E7910-800D-47B9-A69F-D7B3CC426785}" srcOrd="1" destOrd="0" presId="urn:microsoft.com/office/officeart/2005/8/layout/pList1"/>
    <dgm:cxn modelId="{A7CADF7F-2E02-4CE2-AA7A-17E033FFB3BC}" type="presParOf" srcId="{1FCF511D-4ABA-4173-817A-4709EF3BFF8E}" destId="{A2FF70DD-97AB-490E-9492-F9034565A386}" srcOrd="5" destOrd="0" presId="urn:microsoft.com/office/officeart/2005/8/layout/pList1"/>
    <dgm:cxn modelId="{584087E5-2001-485F-A6CE-184E80F201C6}" type="presParOf" srcId="{1FCF511D-4ABA-4173-817A-4709EF3BFF8E}" destId="{60B58702-342B-4452-B499-BA71B6318AE8}" srcOrd="6" destOrd="0" presId="urn:microsoft.com/office/officeart/2005/8/layout/pList1"/>
    <dgm:cxn modelId="{CA762CB1-6138-48F4-8C83-834AC62DBD43}" type="presParOf" srcId="{60B58702-342B-4452-B499-BA71B6318AE8}" destId="{DF753E56-58E8-48E1-88DE-471ACA0CA5C8}" srcOrd="0" destOrd="0" presId="urn:microsoft.com/office/officeart/2005/8/layout/pList1"/>
    <dgm:cxn modelId="{3D6A6337-7E3D-41A5-B1C2-D2A07E4DBB9D}" type="presParOf" srcId="{60B58702-342B-4452-B499-BA71B6318AE8}" destId="{0E7CC86A-5617-400E-A9AF-2AF23C39BA5F}"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10EE329-0BF5-4AAA-89AB-EF8A0A262C73}" type="doc">
      <dgm:prSet loTypeId="urn:microsoft.com/office/officeart/2008/layout/HexagonCluster" loCatId="relationship" qsTypeId="urn:microsoft.com/office/officeart/2005/8/quickstyle/simple5" qsCatId="simple" csTypeId="urn:microsoft.com/office/officeart/2005/8/colors/accent1_4" csCatId="accent1" phldr="1"/>
      <dgm:spPr/>
      <dgm:t>
        <a:bodyPr/>
        <a:lstStyle/>
        <a:p>
          <a:endParaRPr lang="en-GB"/>
        </a:p>
      </dgm:t>
    </dgm:pt>
    <dgm:pt modelId="{87E21BF2-1E50-4572-88E8-6BA2737D7A07}">
      <dgm:prSet custT="1"/>
      <dgm:spPr/>
      <dgm:t>
        <a:bodyPr/>
        <a:lstStyle/>
        <a:p>
          <a:r>
            <a:rPr lang="en-GB" sz="1400"/>
            <a:t>Corruption within law enforcement organisations and professional bodies</a:t>
          </a:r>
          <a:br>
            <a:rPr lang="en-GB" sz="1400"/>
          </a:br>
          <a:endParaRPr lang="en-GB" sz="1400"/>
        </a:p>
      </dgm:t>
    </dgm:pt>
    <dgm:pt modelId="{DDE9C6DE-5EB1-45D5-8624-25B389671AAB}" type="parTrans" cxnId="{32D9412D-A164-434B-8E49-A9BE291D1B14}">
      <dgm:prSet/>
      <dgm:spPr/>
      <dgm:t>
        <a:bodyPr/>
        <a:lstStyle/>
        <a:p>
          <a:endParaRPr lang="en-GB" sz="1400"/>
        </a:p>
      </dgm:t>
    </dgm:pt>
    <dgm:pt modelId="{8BE30E43-98E3-43BE-90D0-A962CD3E311D}" type="sibTrans" cxnId="{32D9412D-A164-434B-8E49-A9BE291D1B14}">
      <dgm:prSet/>
      <dgm:spPr>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A649CD88-4C33-4BCA-8FEF-BA7394A2B4A5}">
      <dgm:prSet custT="1"/>
      <dgm:spPr/>
      <dgm:t>
        <a:bodyPr/>
        <a:lstStyle/>
        <a:p>
          <a:r>
            <a:rPr lang="en-GB" sz="1400"/>
            <a:t>Firearms</a:t>
          </a:r>
        </a:p>
      </dgm:t>
    </dgm:pt>
    <dgm:pt modelId="{5145CD54-C48D-455B-A368-A24F10E1020B}" type="parTrans" cxnId="{C183BA32-9C95-4C41-876D-E94A9790E599}">
      <dgm:prSet/>
      <dgm:spPr/>
      <dgm:t>
        <a:bodyPr/>
        <a:lstStyle/>
        <a:p>
          <a:endParaRPr lang="en-GB" sz="1400"/>
        </a:p>
      </dgm:t>
    </dgm:pt>
    <dgm:pt modelId="{9F0DB120-5833-4028-8413-5D92ECB950F8}" type="sibTrans" cxnId="{C183BA32-9C95-4C41-876D-E94A9790E599}">
      <dgm:prSet/>
      <dgm:spPr>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2D7EA6C4-B3F2-458A-8E73-CE5C15B4B67F}">
      <dgm:prSet custT="1"/>
      <dgm:spPr/>
      <dgm:t>
        <a:bodyPr/>
        <a:lstStyle/>
        <a:p>
          <a:r>
            <a:rPr lang="en-GB" sz="1400"/>
            <a:t>Human trafficking and organised immigration crime</a:t>
          </a:r>
        </a:p>
      </dgm:t>
    </dgm:pt>
    <dgm:pt modelId="{672BD356-1C9C-4526-8445-C4014011F468}" type="parTrans" cxnId="{B2C29834-4878-4F1C-AF4F-F1D8032FF3FA}">
      <dgm:prSet/>
      <dgm:spPr/>
      <dgm:t>
        <a:bodyPr/>
        <a:lstStyle/>
        <a:p>
          <a:endParaRPr lang="en-GB" sz="1400"/>
        </a:p>
      </dgm:t>
    </dgm:pt>
    <dgm:pt modelId="{595BE6D6-73A8-4A37-876B-84DDA35C33BD}" type="sibTrans" cxnId="{B2C29834-4878-4F1C-AF4F-F1D8032FF3FA}">
      <dgm:prSet/>
      <dgm:spPr>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116A281A-D08B-44A5-90FC-9540CF1B8D60}">
      <dgm:prSet custT="1"/>
      <dgm:spPr/>
      <dgm:t>
        <a:bodyPr/>
        <a:lstStyle/>
        <a:p>
          <a:r>
            <a:rPr lang="en-GB" sz="1400"/>
            <a:t>Organised Exploitation of Vulnerable People (OEVP)</a:t>
          </a:r>
          <a:br>
            <a:rPr lang="en-GB" sz="1400"/>
          </a:br>
          <a:endParaRPr lang="en-GB" sz="1400"/>
        </a:p>
      </dgm:t>
    </dgm:pt>
    <dgm:pt modelId="{078D2CB7-1351-4ACC-A656-75608478FB36}" type="parTrans" cxnId="{B5015C75-54B9-4964-827D-DB7D5A7160CB}">
      <dgm:prSet/>
      <dgm:spPr/>
      <dgm:t>
        <a:bodyPr/>
        <a:lstStyle/>
        <a:p>
          <a:endParaRPr lang="en-GB" sz="1400"/>
        </a:p>
      </dgm:t>
    </dgm:pt>
    <dgm:pt modelId="{46198056-1BFD-4FFC-B05D-7488712A5F75}" type="sibTrans" cxnId="{B5015C75-54B9-4964-827D-DB7D5A7160CB}">
      <dgm:prSet/>
      <dgm:spPr>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01A556CF-21B7-4502-A11F-63A5315D439C}">
      <dgm:prSet custT="1"/>
      <dgm:spPr/>
      <dgm:t>
        <a:bodyPr/>
        <a:lstStyle/>
        <a:p>
          <a:r>
            <a:rPr lang="en-GB" sz="1400"/>
            <a:t>Fraud and economic crime &amp;</a:t>
          </a:r>
          <a:br>
            <a:rPr lang="en-GB" sz="1400"/>
          </a:br>
          <a:r>
            <a:rPr lang="en-GB" sz="1400"/>
            <a:t>the rising threat from cyber related crime</a:t>
          </a:r>
        </a:p>
      </dgm:t>
    </dgm:pt>
    <dgm:pt modelId="{B089B918-A758-4C90-86A7-9FC7AF4B5C89}" type="parTrans" cxnId="{4866FD24-3140-48F5-A975-9E67C387F2A7}">
      <dgm:prSet/>
      <dgm:spPr/>
      <dgm:t>
        <a:bodyPr/>
        <a:lstStyle/>
        <a:p>
          <a:endParaRPr lang="en-GB" sz="1400"/>
        </a:p>
      </dgm:t>
    </dgm:pt>
    <dgm:pt modelId="{A993881C-2B9E-42A8-9CDB-DDA30AD7E309}" type="sibTrans" cxnId="{4866FD24-3140-48F5-A975-9E67C387F2A7}">
      <dgm:prSet/>
      <dgm:spPr>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EA55991A-A57A-46EB-AC09-B6F3C865747B}">
      <dgm:prSet custT="1"/>
      <dgm:spPr/>
      <dgm:t>
        <a:bodyPr/>
        <a:lstStyle/>
        <a:p>
          <a:r>
            <a:rPr lang="en-GB" sz="1400"/>
            <a:t>Drugs- including County Lines</a:t>
          </a:r>
        </a:p>
      </dgm:t>
    </dgm:pt>
    <dgm:pt modelId="{5708701D-35D4-49E9-89C0-A576AB56FE9F}" type="parTrans" cxnId="{FC781965-9F02-49C0-AA90-EB7F894B761F}">
      <dgm:prSet/>
      <dgm:spPr/>
      <dgm:t>
        <a:bodyPr/>
        <a:lstStyle/>
        <a:p>
          <a:endParaRPr lang="en-GB" sz="1400"/>
        </a:p>
      </dgm:t>
    </dgm:pt>
    <dgm:pt modelId="{C084AB40-0CA0-47AA-8CA8-7E5795C29EA9}" type="sibTrans" cxnId="{FC781965-9F02-49C0-AA90-EB7F894B761F}">
      <dgm:prSet/>
      <dgm:spPr>
        <a:blipFill>
          <a:blip xmlns:r="http://schemas.openxmlformats.org/officeDocument/2006/relationships" r:embed="rId6"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5572E4BE-C0D0-4BD4-A834-502053E25450}">
      <dgm:prSet custT="1"/>
      <dgm:spPr/>
      <dgm:t>
        <a:bodyPr/>
        <a:lstStyle/>
        <a:p>
          <a:r>
            <a:rPr lang="en-GB" sz="1400"/>
            <a:t>Organised acquisitive crime including burglary and robbery</a:t>
          </a:r>
        </a:p>
      </dgm:t>
    </dgm:pt>
    <dgm:pt modelId="{DF8B84AA-283A-41CE-B463-42AE7A930B23}" type="parTrans" cxnId="{B040C6FA-0C02-4420-BFA3-8A79656D4CA4}">
      <dgm:prSet/>
      <dgm:spPr/>
      <dgm:t>
        <a:bodyPr/>
        <a:lstStyle/>
        <a:p>
          <a:endParaRPr lang="en-GB" sz="1400"/>
        </a:p>
      </dgm:t>
    </dgm:pt>
    <dgm:pt modelId="{008E2E45-4839-4BED-8A88-8A4181446F67}" type="sibTrans" cxnId="{B040C6FA-0C02-4420-BFA3-8A79656D4CA4}">
      <dgm:prSet/>
      <dgm:spPr>
        <a:blipFill>
          <a:blip xmlns:r="http://schemas.openxmlformats.org/officeDocument/2006/relationships" r:embed="rId7" cstate="email">
            <a:extLst>
              <a:ext uri="{28A0092B-C50C-407E-A947-70E740481C1C}">
                <a14:useLocalDpi xmlns:a14="http://schemas.microsoft.com/office/drawing/2010/main"/>
              </a:ext>
            </a:extLst>
          </a:blip>
          <a:srcRect/>
          <a:stretch>
            <a:fillRect/>
          </a:stretch>
        </a:blipFill>
      </dgm:spPr>
      <dgm:t>
        <a:bodyPr/>
        <a:lstStyle/>
        <a:p>
          <a:endParaRPr lang="en-GB" sz="1400"/>
        </a:p>
      </dgm:t>
    </dgm:pt>
    <dgm:pt modelId="{CF4EC98E-F144-4258-80C3-40245C2F13EE}" type="pres">
      <dgm:prSet presAssocID="{C10EE329-0BF5-4AAA-89AB-EF8A0A262C73}" presName="Name0" presStyleCnt="0">
        <dgm:presLayoutVars>
          <dgm:chMax val="21"/>
          <dgm:chPref val="21"/>
        </dgm:presLayoutVars>
      </dgm:prSet>
      <dgm:spPr/>
    </dgm:pt>
    <dgm:pt modelId="{0E33158A-0E83-479B-AAE3-2058041E937D}" type="pres">
      <dgm:prSet presAssocID="{87E21BF2-1E50-4572-88E8-6BA2737D7A07}" presName="text1" presStyleCnt="0"/>
      <dgm:spPr/>
    </dgm:pt>
    <dgm:pt modelId="{98E8C1F8-C600-4706-895C-BCCB78809655}" type="pres">
      <dgm:prSet presAssocID="{87E21BF2-1E50-4572-88E8-6BA2737D7A07}" presName="textRepeatNode" presStyleLbl="alignNode1" presStyleIdx="0" presStyleCnt="7" custLinFactNeighborY="3053">
        <dgm:presLayoutVars>
          <dgm:chMax val="0"/>
          <dgm:chPref val="0"/>
          <dgm:bulletEnabled val="1"/>
        </dgm:presLayoutVars>
      </dgm:prSet>
      <dgm:spPr/>
    </dgm:pt>
    <dgm:pt modelId="{9A8EE1FA-FCE2-4A0A-A8A6-9258E62867D0}" type="pres">
      <dgm:prSet presAssocID="{87E21BF2-1E50-4572-88E8-6BA2737D7A07}" presName="textaccent1" presStyleCnt="0"/>
      <dgm:spPr/>
    </dgm:pt>
    <dgm:pt modelId="{B2D03962-CFD2-4769-A775-7AA1359C0B6E}" type="pres">
      <dgm:prSet presAssocID="{87E21BF2-1E50-4572-88E8-6BA2737D7A07}" presName="accentRepeatNode" presStyleLbl="solidAlignAcc1" presStyleIdx="0" presStyleCnt="14"/>
      <dgm:spPr/>
    </dgm:pt>
    <dgm:pt modelId="{ABDF4CFC-724C-4FD1-A1FA-68B83CEE56AE}" type="pres">
      <dgm:prSet presAssocID="{8BE30E43-98E3-43BE-90D0-A962CD3E311D}" presName="image1" presStyleCnt="0"/>
      <dgm:spPr/>
    </dgm:pt>
    <dgm:pt modelId="{91FF86C3-3746-4DDA-98A3-04F78D9343B0}" type="pres">
      <dgm:prSet presAssocID="{8BE30E43-98E3-43BE-90D0-A962CD3E311D}" presName="imageRepeatNode" presStyleLbl="alignAcc1" presStyleIdx="0" presStyleCnt="7"/>
      <dgm:spPr/>
    </dgm:pt>
    <dgm:pt modelId="{5A2A3C43-0116-4172-A717-D71EF9BBCB15}" type="pres">
      <dgm:prSet presAssocID="{8BE30E43-98E3-43BE-90D0-A962CD3E311D}" presName="imageaccent1" presStyleCnt="0"/>
      <dgm:spPr/>
    </dgm:pt>
    <dgm:pt modelId="{405C55E2-A785-42E2-A2A3-91BFBEE3F728}" type="pres">
      <dgm:prSet presAssocID="{8BE30E43-98E3-43BE-90D0-A962CD3E311D}" presName="accentRepeatNode" presStyleLbl="solidAlignAcc1" presStyleIdx="1" presStyleCnt="14"/>
      <dgm:spPr/>
    </dgm:pt>
    <dgm:pt modelId="{AFB41C92-6543-4F69-BF40-1D173F122C9E}" type="pres">
      <dgm:prSet presAssocID="{A649CD88-4C33-4BCA-8FEF-BA7394A2B4A5}" presName="text2" presStyleCnt="0"/>
      <dgm:spPr/>
    </dgm:pt>
    <dgm:pt modelId="{5B0C8A89-B93F-4A36-AAC1-CDE859D68326}" type="pres">
      <dgm:prSet presAssocID="{A649CD88-4C33-4BCA-8FEF-BA7394A2B4A5}" presName="textRepeatNode" presStyleLbl="alignNode1" presStyleIdx="1" presStyleCnt="7" custLinFactNeighborX="86386" custLinFactNeighborY="53295">
        <dgm:presLayoutVars>
          <dgm:chMax val="0"/>
          <dgm:chPref val="0"/>
          <dgm:bulletEnabled val="1"/>
        </dgm:presLayoutVars>
      </dgm:prSet>
      <dgm:spPr/>
    </dgm:pt>
    <dgm:pt modelId="{04E71ABC-5DC1-4580-8564-9F011CDDA4BD}" type="pres">
      <dgm:prSet presAssocID="{A649CD88-4C33-4BCA-8FEF-BA7394A2B4A5}" presName="textaccent2" presStyleCnt="0"/>
      <dgm:spPr/>
    </dgm:pt>
    <dgm:pt modelId="{2ECBB0C4-9CAC-4C0C-A949-2DA3FE802DEE}" type="pres">
      <dgm:prSet presAssocID="{A649CD88-4C33-4BCA-8FEF-BA7394A2B4A5}" presName="accentRepeatNode" presStyleLbl="solidAlignAcc1" presStyleIdx="2" presStyleCnt="14"/>
      <dgm:spPr/>
    </dgm:pt>
    <dgm:pt modelId="{699F3311-C40F-40A5-8572-C87634E2805F}" type="pres">
      <dgm:prSet presAssocID="{9F0DB120-5833-4028-8413-5D92ECB950F8}" presName="image2" presStyleCnt="0"/>
      <dgm:spPr/>
    </dgm:pt>
    <dgm:pt modelId="{15367991-E992-45DF-9000-FAD741EC6EB8}" type="pres">
      <dgm:prSet presAssocID="{9F0DB120-5833-4028-8413-5D92ECB950F8}" presName="imageRepeatNode" presStyleLbl="alignAcc1" presStyleIdx="1" presStyleCnt="7" custLinFactNeighborX="-88072" custLinFactNeighborY="-52365"/>
      <dgm:spPr/>
    </dgm:pt>
    <dgm:pt modelId="{0265DE50-1AEA-4B66-B425-4E261DED4990}" type="pres">
      <dgm:prSet presAssocID="{9F0DB120-5833-4028-8413-5D92ECB950F8}" presName="imageaccent2" presStyleCnt="0"/>
      <dgm:spPr/>
    </dgm:pt>
    <dgm:pt modelId="{EC42B788-E254-458B-AAF7-7D286FB0B77C}" type="pres">
      <dgm:prSet presAssocID="{9F0DB120-5833-4028-8413-5D92ECB950F8}" presName="accentRepeatNode" presStyleLbl="solidAlignAcc1" presStyleIdx="3" presStyleCnt="14"/>
      <dgm:spPr/>
    </dgm:pt>
    <dgm:pt modelId="{C5FA1556-3FD9-4D81-8319-A2E11A96C430}" type="pres">
      <dgm:prSet presAssocID="{2D7EA6C4-B3F2-458A-8E73-CE5C15B4B67F}" presName="text3" presStyleCnt="0"/>
      <dgm:spPr/>
    </dgm:pt>
    <dgm:pt modelId="{5EEAA809-FC24-4033-A1CA-719C6E2D44BE}" type="pres">
      <dgm:prSet presAssocID="{2D7EA6C4-B3F2-458A-8E73-CE5C15B4B67F}" presName="textRepeatNode" presStyleLbl="alignNode1" presStyleIdx="2" presStyleCnt="7">
        <dgm:presLayoutVars>
          <dgm:chMax val="0"/>
          <dgm:chPref val="0"/>
          <dgm:bulletEnabled val="1"/>
        </dgm:presLayoutVars>
      </dgm:prSet>
      <dgm:spPr/>
    </dgm:pt>
    <dgm:pt modelId="{F80DDED4-D318-4201-8D51-570186312022}" type="pres">
      <dgm:prSet presAssocID="{2D7EA6C4-B3F2-458A-8E73-CE5C15B4B67F}" presName="textaccent3" presStyleCnt="0"/>
      <dgm:spPr/>
    </dgm:pt>
    <dgm:pt modelId="{56006D56-CE2B-4641-9858-23011D50F48E}" type="pres">
      <dgm:prSet presAssocID="{2D7EA6C4-B3F2-458A-8E73-CE5C15B4B67F}" presName="accentRepeatNode" presStyleLbl="solidAlignAcc1" presStyleIdx="4" presStyleCnt="14"/>
      <dgm:spPr/>
    </dgm:pt>
    <dgm:pt modelId="{17D24D09-82FF-4558-BB8D-6B47260A71CE}" type="pres">
      <dgm:prSet presAssocID="{595BE6D6-73A8-4A37-876B-84DDA35C33BD}" presName="image3" presStyleCnt="0"/>
      <dgm:spPr/>
    </dgm:pt>
    <dgm:pt modelId="{C56F4099-A61C-47AB-B5B4-28990476BED6}" type="pres">
      <dgm:prSet presAssocID="{595BE6D6-73A8-4A37-876B-84DDA35C33BD}" presName="imageRepeatNode" presStyleLbl="alignAcc1" presStyleIdx="2" presStyleCnt="7"/>
      <dgm:spPr/>
    </dgm:pt>
    <dgm:pt modelId="{886D6246-C24A-4D55-B1BF-EA4A566C6F0D}" type="pres">
      <dgm:prSet presAssocID="{595BE6D6-73A8-4A37-876B-84DDA35C33BD}" presName="imageaccent3" presStyleCnt="0"/>
      <dgm:spPr/>
    </dgm:pt>
    <dgm:pt modelId="{0200A27C-B40F-49F4-89C6-AE1C258C174F}" type="pres">
      <dgm:prSet presAssocID="{595BE6D6-73A8-4A37-876B-84DDA35C33BD}" presName="accentRepeatNode" presStyleLbl="solidAlignAcc1" presStyleIdx="5" presStyleCnt="14"/>
      <dgm:spPr/>
    </dgm:pt>
    <dgm:pt modelId="{58CBBF6A-B7FC-423F-8574-5CEA64F5AB80}" type="pres">
      <dgm:prSet presAssocID="{116A281A-D08B-44A5-90FC-9540CF1B8D60}" presName="text4" presStyleCnt="0"/>
      <dgm:spPr/>
    </dgm:pt>
    <dgm:pt modelId="{0F365E3C-C4A3-43BE-93C1-098A6A8E3C9F}" type="pres">
      <dgm:prSet presAssocID="{116A281A-D08B-44A5-90FC-9540CF1B8D60}" presName="textRepeatNode" presStyleLbl="alignNode1" presStyleIdx="3" presStyleCnt="7">
        <dgm:presLayoutVars>
          <dgm:chMax val="0"/>
          <dgm:chPref val="0"/>
          <dgm:bulletEnabled val="1"/>
        </dgm:presLayoutVars>
      </dgm:prSet>
      <dgm:spPr/>
    </dgm:pt>
    <dgm:pt modelId="{7C699ECA-AE98-4B84-A544-DA250374B817}" type="pres">
      <dgm:prSet presAssocID="{116A281A-D08B-44A5-90FC-9540CF1B8D60}" presName="textaccent4" presStyleCnt="0"/>
      <dgm:spPr/>
    </dgm:pt>
    <dgm:pt modelId="{83D1CACB-790E-4A1A-B970-7846A839F22C}" type="pres">
      <dgm:prSet presAssocID="{116A281A-D08B-44A5-90FC-9540CF1B8D60}" presName="accentRepeatNode" presStyleLbl="solidAlignAcc1" presStyleIdx="6" presStyleCnt="14"/>
      <dgm:spPr/>
    </dgm:pt>
    <dgm:pt modelId="{E931CB24-B26B-4CCD-9810-5F28A4F15AC9}" type="pres">
      <dgm:prSet presAssocID="{46198056-1BFD-4FFC-B05D-7488712A5F75}" presName="image4" presStyleCnt="0"/>
      <dgm:spPr/>
    </dgm:pt>
    <dgm:pt modelId="{FE3E3424-1D3F-4E21-8F15-B729126DE658}" type="pres">
      <dgm:prSet presAssocID="{46198056-1BFD-4FFC-B05D-7488712A5F75}" presName="imageRepeatNode" presStyleLbl="alignAcc1" presStyleIdx="3" presStyleCnt="7"/>
      <dgm:spPr/>
    </dgm:pt>
    <dgm:pt modelId="{B44E4FC3-11BD-42AF-A2B8-3FE135F4A444}" type="pres">
      <dgm:prSet presAssocID="{46198056-1BFD-4FFC-B05D-7488712A5F75}" presName="imageaccent4" presStyleCnt="0"/>
      <dgm:spPr/>
    </dgm:pt>
    <dgm:pt modelId="{0A2B1574-6075-4E23-9D4D-C2D754CD4D2C}" type="pres">
      <dgm:prSet presAssocID="{46198056-1BFD-4FFC-B05D-7488712A5F75}" presName="accentRepeatNode" presStyleLbl="solidAlignAcc1" presStyleIdx="7" presStyleCnt="14"/>
      <dgm:spPr/>
    </dgm:pt>
    <dgm:pt modelId="{7DAB6D7F-D67C-4421-8D0B-DD68B5A4508C}" type="pres">
      <dgm:prSet presAssocID="{01A556CF-21B7-4502-A11F-63A5315D439C}" presName="text5" presStyleCnt="0"/>
      <dgm:spPr/>
    </dgm:pt>
    <dgm:pt modelId="{0E5728B9-CB15-42FD-A682-61DA9163355A}" type="pres">
      <dgm:prSet presAssocID="{01A556CF-21B7-4502-A11F-63A5315D439C}" presName="textRepeatNode" presStyleLbl="alignNode1" presStyleIdx="4" presStyleCnt="7">
        <dgm:presLayoutVars>
          <dgm:chMax val="0"/>
          <dgm:chPref val="0"/>
          <dgm:bulletEnabled val="1"/>
        </dgm:presLayoutVars>
      </dgm:prSet>
      <dgm:spPr/>
    </dgm:pt>
    <dgm:pt modelId="{9CD22FD1-0566-4DA1-9DAE-AFDD926164F8}" type="pres">
      <dgm:prSet presAssocID="{01A556CF-21B7-4502-A11F-63A5315D439C}" presName="textaccent5" presStyleCnt="0"/>
      <dgm:spPr/>
    </dgm:pt>
    <dgm:pt modelId="{8EB22A63-C63F-4F0C-84AD-B54F4A809CBF}" type="pres">
      <dgm:prSet presAssocID="{01A556CF-21B7-4502-A11F-63A5315D439C}" presName="accentRepeatNode" presStyleLbl="solidAlignAcc1" presStyleIdx="8" presStyleCnt="14"/>
      <dgm:spPr/>
    </dgm:pt>
    <dgm:pt modelId="{7402DC2A-16B6-422D-8AE9-1455A8E746D2}" type="pres">
      <dgm:prSet presAssocID="{A993881C-2B9E-42A8-9CDB-DDA30AD7E309}" presName="image5" presStyleCnt="0"/>
      <dgm:spPr/>
    </dgm:pt>
    <dgm:pt modelId="{E7C8929E-09A8-4BCD-8271-E55B25CCD508}" type="pres">
      <dgm:prSet presAssocID="{A993881C-2B9E-42A8-9CDB-DDA30AD7E309}" presName="imageRepeatNode" presStyleLbl="alignAcc1" presStyleIdx="4" presStyleCnt="7"/>
      <dgm:spPr/>
    </dgm:pt>
    <dgm:pt modelId="{FD8394C5-BA5F-4F25-97CC-FA1F8E41EE87}" type="pres">
      <dgm:prSet presAssocID="{A993881C-2B9E-42A8-9CDB-DDA30AD7E309}" presName="imageaccent5" presStyleCnt="0"/>
      <dgm:spPr/>
    </dgm:pt>
    <dgm:pt modelId="{4E82F223-06D9-4E14-893B-685A283D96D2}" type="pres">
      <dgm:prSet presAssocID="{A993881C-2B9E-42A8-9CDB-DDA30AD7E309}" presName="accentRepeatNode" presStyleLbl="solidAlignAcc1" presStyleIdx="9" presStyleCnt="14"/>
      <dgm:spPr/>
    </dgm:pt>
    <dgm:pt modelId="{515575C6-2AC3-4A19-B973-C6AEC35B4D2E}" type="pres">
      <dgm:prSet presAssocID="{EA55991A-A57A-46EB-AC09-B6F3C865747B}" presName="text6" presStyleCnt="0"/>
      <dgm:spPr/>
    </dgm:pt>
    <dgm:pt modelId="{6DC5E2D8-E647-417F-BF7E-59A85279E370}" type="pres">
      <dgm:prSet presAssocID="{EA55991A-A57A-46EB-AC09-B6F3C865747B}" presName="textRepeatNode" presStyleLbl="alignNode1" presStyleIdx="5" presStyleCnt="7">
        <dgm:presLayoutVars>
          <dgm:chMax val="0"/>
          <dgm:chPref val="0"/>
          <dgm:bulletEnabled val="1"/>
        </dgm:presLayoutVars>
      </dgm:prSet>
      <dgm:spPr/>
    </dgm:pt>
    <dgm:pt modelId="{CEC8E01F-78F6-426C-B22E-B598F77A5F2D}" type="pres">
      <dgm:prSet presAssocID="{EA55991A-A57A-46EB-AC09-B6F3C865747B}" presName="textaccent6" presStyleCnt="0"/>
      <dgm:spPr/>
    </dgm:pt>
    <dgm:pt modelId="{8A03C4E9-78C0-404D-A1EC-E88A30C69448}" type="pres">
      <dgm:prSet presAssocID="{EA55991A-A57A-46EB-AC09-B6F3C865747B}" presName="accentRepeatNode" presStyleLbl="solidAlignAcc1" presStyleIdx="10" presStyleCnt="14"/>
      <dgm:spPr/>
    </dgm:pt>
    <dgm:pt modelId="{0CDAAA37-2EF6-48E5-9DD0-A0F825AD73CC}" type="pres">
      <dgm:prSet presAssocID="{C084AB40-0CA0-47AA-8CA8-7E5795C29EA9}" presName="image6" presStyleCnt="0"/>
      <dgm:spPr/>
    </dgm:pt>
    <dgm:pt modelId="{ADD2C38E-2D43-4509-B932-2A63B49E7C08}" type="pres">
      <dgm:prSet presAssocID="{C084AB40-0CA0-47AA-8CA8-7E5795C29EA9}" presName="imageRepeatNode" presStyleLbl="alignAcc1" presStyleIdx="5" presStyleCnt="7"/>
      <dgm:spPr/>
    </dgm:pt>
    <dgm:pt modelId="{5EF85AC4-3F7B-49F9-A003-EEF076EB66E5}" type="pres">
      <dgm:prSet presAssocID="{C084AB40-0CA0-47AA-8CA8-7E5795C29EA9}" presName="imageaccent6" presStyleCnt="0"/>
      <dgm:spPr/>
    </dgm:pt>
    <dgm:pt modelId="{D50380B9-149A-47D2-890B-1F6373DC1440}" type="pres">
      <dgm:prSet presAssocID="{C084AB40-0CA0-47AA-8CA8-7E5795C29EA9}" presName="accentRepeatNode" presStyleLbl="solidAlignAcc1" presStyleIdx="11" presStyleCnt="14"/>
      <dgm:spPr/>
    </dgm:pt>
    <dgm:pt modelId="{DA8FFCFB-FB4C-47C5-9BC9-87157D989B23}" type="pres">
      <dgm:prSet presAssocID="{5572E4BE-C0D0-4BD4-A834-502053E25450}" presName="text7" presStyleCnt="0"/>
      <dgm:spPr/>
    </dgm:pt>
    <dgm:pt modelId="{64ECDA68-3597-4341-95EE-0EDCDA055B10}" type="pres">
      <dgm:prSet presAssocID="{5572E4BE-C0D0-4BD4-A834-502053E25450}" presName="textRepeatNode" presStyleLbl="alignNode1" presStyleIdx="6" presStyleCnt="7">
        <dgm:presLayoutVars>
          <dgm:chMax val="0"/>
          <dgm:chPref val="0"/>
          <dgm:bulletEnabled val="1"/>
        </dgm:presLayoutVars>
      </dgm:prSet>
      <dgm:spPr/>
    </dgm:pt>
    <dgm:pt modelId="{288C0E7B-50C4-4CBE-816E-1CAFB1DAB457}" type="pres">
      <dgm:prSet presAssocID="{5572E4BE-C0D0-4BD4-A834-502053E25450}" presName="textaccent7" presStyleCnt="0"/>
      <dgm:spPr/>
    </dgm:pt>
    <dgm:pt modelId="{A270295D-9E2E-4D1C-BD34-F2DF03B79E29}" type="pres">
      <dgm:prSet presAssocID="{5572E4BE-C0D0-4BD4-A834-502053E25450}" presName="accentRepeatNode" presStyleLbl="solidAlignAcc1" presStyleIdx="12" presStyleCnt="14"/>
      <dgm:spPr/>
    </dgm:pt>
    <dgm:pt modelId="{B93C1BA9-DADB-4451-8642-EFF010DCE97B}" type="pres">
      <dgm:prSet presAssocID="{008E2E45-4839-4BED-8A88-8A4181446F67}" presName="image7" presStyleCnt="0"/>
      <dgm:spPr/>
    </dgm:pt>
    <dgm:pt modelId="{8A24285D-78E0-4C76-8B3D-1BA52CACD37B}" type="pres">
      <dgm:prSet presAssocID="{008E2E45-4839-4BED-8A88-8A4181446F67}" presName="imageRepeatNode" presStyleLbl="alignAcc1" presStyleIdx="6" presStyleCnt="7"/>
      <dgm:spPr/>
    </dgm:pt>
    <dgm:pt modelId="{7FDE6FF8-20A3-403D-AF52-837617D78DE5}" type="pres">
      <dgm:prSet presAssocID="{008E2E45-4839-4BED-8A88-8A4181446F67}" presName="imageaccent7" presStyleCnt="0"/>
      <dgm:spPr/>
    </dgm:pt>
    <dgm:pt modelId="{F1AF9177-6112-4926-8FF5-69A6FEAB4609}" type="pres">
      <dgm:prSet presAssocID="{008E2E45-4839-4BED-8A88-8A4181446F67}" presName="accentRepeatNode" presStyleLbl="solidAlignAcc1" presStyleIdx="13" presStyleCnt="14"/>
      <dgm:spPr/>
    </dgm:pt>
  </dgm:ptLst>
  <dgm:cxnLst>
    <dgm:cxn modelId="{8335C213-B007-4909-BAC2-D9607BC8AA9C}" type="presOf" srcId="{9F0DB120-5833-4028-8413-5D92ECB950F8}" destId="{15367991-E992-45DF-9000-FAD741EC6EB8}" srcOrd="0" destOrd="0" presId="urn:microsoft.com/office/officeart/2008/layout/HexagonCluster"/>
    <dgm:cxn modelId="{DBE89414-ED9C-413B-8D75-8054D2714CB5}" type="presOf" srcId="{C10EE329-0BF5-4AAA-89AB-EF8A0A262C73}" destId="{CF4EC98E-F144-4258-80C3-40245C2F13EE}" srcOrd="0" destOrd="0" presId="urn:microsoft.com/office/officeart/2008/layout/HexagonCluster"/>
    <dgm:cxn modelId="{67D46315-15D7-4C59-93F7-08E3D3CF4EFB}" type="presOf" srcId="{008E2E45-4839-4BED-8A88-8A4181446F67}" destId="{8A24285D-78E0-4C76-8B3D-1BA52CACD37B}" srcOrd="0" destOrd="0" presId="urn:microsoft.com/office/officeart/2008/layout/HexagonCluster"/>
    <dgm:cxn modelId="{4866FD24-3140-48F5-A975-9E67C387F2A7}" srcId="{C10EE329-0BF5-4AAA-89AB-EF8A0A262C73}" destId="{01A556CF-21B7-4502-A11F-63A5315D439C}" srcOrd="4" destOrd="0" parTransId="{B089B918-A758-4C90-86A7-9FC7AF4B5C89}" sibTransId="{A993881C-2B9E-42A8-9CDB-DDA30AD7E309}"/>
    <dgm:cxn modelId="{77621629-2805-476C-9F52-06DC6D6C6E79}" type="presOf" srcId="{46198056-1BFD-4FFC-B05D-7488712A5F75}" destId="{FE3E3424-1D3F-4E21-8F15-B729126DE658}" srcOrd="0" destOrd="0" presId="urn:microsoft.com/office/officeart/2008/layout/HexagonCluster"/>
    <dgm:cxn modelId="{2299C22B-3037-4A2B-882E-248FAB1B000A}" type="presOf" srcId="{2D7EA6C4-B3F2-458A-8E73-CE5C15B4B67F}" destId="{5EEAA809-FC24-4033-A1CA-719C6E2D44BE}" srcOrd="0" destOrd="0" presId="urn:microsoft.com/office/officeart/2008/layout/HexagonCluster"/>
    <dgm:cxn modelId="{32D9412D-A164-434B-8E49-A9BE291D1B14}" srcId="{C10EE329-0BF5-4AAA-89AB-EF8A0A262C73}" destId="{87E21BF2-1E50-4572-88E8-6BA2737D7A07}" srcOrd="0" destOrd="0" parTransId="{DDE9C6DE-5EB1-45D5-8624-25B389671AAB}" sibTransId="{8BE30E43-98E3-43BE-90D0-A962CD3E311D}"/>
    <dgm:cxn modelId="{C183BA32-9C95-4C41-876D-E94A9790E599}" srcId="{C10EE329-0BF5-4AAA-89AB-EF8A0A262C73}" destId="{A649CD88-4C33-4BCA-8FEF-BA7394A2B4A5}" srcOrd="1" destOrd="0" parTransId="{5145CD54-C48D-455B-A368-A24F10E1020B}" sibTransId="{9F0DB120-5833-4028-8413-5D92ECB950F8}"/>
    <dgm:cxn modelId="{B2C29834-4878-4F1C-AF4F-F1D8032FF3FA}" srcId="{C10EE329-0BF5-4AAA-89AB-EF8A0A262C73}" destId="{2D7EA6C4-B3F2-458A-8E73-CE5C15B4B67F}" srcOrd="2" destOrd="0" parTransId="{672BD356-1C9C-4526-8445-C4014011F468}" sibTransId="{595BE6D6-73A8-4A37-876B-84DDA35C33BD}"/>
    <dgm:cxn modelId="{F980A83D-B732-4034-B436-846862319F9A}" type="presOf" srcId="{116A281A-D08B-44A5-90FC-9540CF1B8D60}" destId="{0F365E3C-C4A3-43BE-93C1-098A6A8E3C9F}" srcOrd="0" destOrd="0" presId="urn:microsoft.com/office/officeart/2008/layout/HexagonCluster"/>
    <dgm:cxn modelId="{838B5A41-B3AD-46DD-A184-5EA059BD0543}" type="presOf" srcId="{EA55991A-A57A-46EB-AC09-B6F3C865747B}" destId="{6DC5E2D8-E647-417F-BF7E-59A85279E370}" srcOrd="0" destOrd="0" presId="urn:microsoft.com/office/officeart/2008/layout/HexagonCluster"/>
    <dgm:cxn modelId="{FC781965-9F02-49C0-AA90-EB7F894B761F}" srcId="{C10EE329-0BF5-4AAA-89AB-EF8A0A262C73}" destId="{EA55991A-A57A-46EB-AC09-B6F3C865747B}" srcOrd="5" destOrd="0" parTransId="{5708701D-35D4-49E9-89C0-A576AB56FE9F}" sibTransId="{C084AB40-0CA0-47AA-8CA8-7E5795C29EA9}"/>
    <dgm:cxn modelId="{22D5A669-260D-4D9B-8098-CC898F8C0836}" type="presOf" srcId="{5572E4BE-C0D0-4BD4-A834-502053E25450}" destId="{64ECDA68-3597-4341-95EE-0EDCDA055B10}" srcOrd="0" destOrd="0" presId="urn:microsoft.com/office/officeart/2008/layout/HexagonCluster"/>
    <dgm:cxn modelId="{3038046A-9A69-4B92-86C4-1CF1967011CC}" type="presOf" srcId="{C084AB40-0CA0-47AA-8CA8-7E5795C29EA9}" destId="{ADD2C38E-2D43-4509-B932-2A63B49E7C08}" srcOrd="0" destOrd="0" presId="urn:microsoft.com/office/officeart/2008/layout/HexagonCluster"/>
    <dgm:cxn modelId="{F2C31C6C-A6A0-48DC-9824-936402F11EB9}" type="presOf" srcId="{8BE30E43-98E3-43BE-90D0-A962CD3E311D}" destId="{91FF86C3-3746-4DDA-98A3-04F78D9343B0}" srcOrd="0" destOrd="0" presId="urn:microsoft.com/office/officeart/2008/layout/HexagonCluster"/>
    <dgm:cxn modelId="{B5015C75-54B9-4964-827D-DB7D5A7160CB}" srcId="{C10EE329-0BF5-4AAA-89AB-EF8A0A262C73}" destId="{116A281A-D08B-44A5-90FC-9540CF1B8D60}" srcOrd="3" destOrd="0" parTransId="{078D2CB7-1351-4ACC-A656-75608478FB36}" sibTransId="{46198056-1BFD-4FFC-B05D-7488712A5F75}"/>
    <dgm:cxn modelId="{60C2FD58-2599-4502-8D32-537D74450CC9}" type="presOf" srcId="{A993881C-2B9E-42A8-9CDB-DDA30AD7E309}" destId="{E7C8929E-09A8-4BCD-8271-E55B25CCD508}" srcOrd="0" destOrd="0" presId="urn:microsoft.com/office/officeart/2008/layout/HexagonCluster"/>
    <dgm:cxn modelId="{7020B486-3411-42EF-BE3D-1754E6FA86FA}" type="presOf" srcId="{87E21BF2-1E50-4572-88E8-6BA2737D7A07}" destId="{98E8C1F8-C600-4706-895C-BCCB78809655}" srcOrd="0" destOrd="0" presId="urn:microsoft.com/office/officeart/2008/layout/HexagonCluster"/>
    <dgm:cxn modelId="{2A1D45AC-3690-42D5-8021-542412446C76}" type="presOf" srcId="{01A556CF-21B7-4502-A11F-63A5315D439C}" destId="{0E5728B9-CB15-42FD-A682-61DA9163355A}" srcOrd="0" destOrd="0" presId="urn:microsoft.com/office/officeart/2008/layout/HexagonCluster"/>
    <dgm:cxn modelId="{2361BBD3-49F9-4083-92AE-06A35BB92237}" type="presOf" srcId="{A649CD88-4C33-4BCA-8FEF-BA7394A2B4A5}" destId="{5B0C8A89-B93F-4A36-AAC1-CDE859D68326}" srcOrd="0" destOrd="0" presId="urn:microsoft.com/office/officeart/2008/layout/HexagonCluster"/>
    <dgm:cxn modelId="{232175D4-97DE-4383-8688-765A22B90564}" type="presOf" srcId="{595BE6D6-73A8-4A37-876B-84DDA35C33BD}" destId="{C56F4099-A61C-47AB-B5B4-28990476BED6}" srcOrd="0" destOrd="0" presId="urn:microsoft.com/office/officeart/2008/layout/HexagonCluster"/>
    <dgm:cxn modelId="{B040C6FA-0C02-4420-BFA3-8A79656D4CA4}" srcId="{C10EE329-0BF5-4AAA-89AB-EF8A0A262C73}" destId="{5572E4BE-C0D0-4BD4-A834-502053E25450}" srcOrd="6" destOrd="0" parTransId="{DF8B84AA-283A-41CE-B463-42AE7A930B23}" sibTransId="{008E2E45-4839-4BED-8A88-8A4181446F67}"/>
    <dgm:cxn modelId="{9D684BD7-986B-4A84-9FAF-36219B9B5C78}" type="presParOf" srcId="{CF4EC98E-F144-4258-80C3-40245C2F13EE}" destId="{0E33158A-0E83-479B-AAE3-2058041E937D}" srcOrd="0" destOrd="0" presId="urn:microsoft.com/office/officeart/2008/layout/HexagonCluster"/>
    <dgm:cxn modelId="{9D4B0A67-E97F-4024-A139-B939C4918515}" type="presParOf" srcId="{0E33158A-0E83-479B-AAE3-2058041E937D}" destId="{98E8C1F8-C600-4706-895C-BCCB78809655}" srcOrd="0" destOrd="0" presId="urn:microsoft.com/office/officeart/2008/layout/HexagonCluster"/>
    <dgm:cxn modelId="{B9333EA5-982E-4729-A078-FFCD56DEB4DB}" type="presParOf" srcId="{CF4EC98E-F144-4258-80C3-40245C2F13EE}" destId="{9A8EE1FA-FCE2-4A0A-A8A6-9258E62867D0}" srcOrd="1" destOrd="0" presId="urn:microsoft.com/office/officeart/2008/layout/HexagonCluster"/>
    <dgm:cxn modelId="{7A21183F-361F-467D-909C-DE1780DDC2F6}" type="presParOf" srcId="{9A8EE1FA-FCE2-4A0A-A8A6-9258E62867D0}" destId="{B2D03962-CFD2-4769-A775-7AA1359C0B6E}" srcOrd="0" destOrd="0" presId="urn:microsoft.com/office/officeart/2008/layout/HexagonCluster"/>
    <dgm:cxn modelId="{BC24D82E-CCEF-4585-84D6-B646CB66D344}" type="presParOf" srcId="{CF4EC98E-F144-4258-80C3-40245C2F13EE}" destId="{ABDF4CFC-724C-4FD1-A1FA-68B83CEE56AE}" srcOrd="2" destOrd="0" presId="urn:microsoft.com/office/officeart/2008/layout/HexagonCluster"/>
    <dgm:cxn modelId="{76160CE9-AAC0-444E-9E37-8942783B41E6}" type="presParOf" srcId="{ABDF4CFC-724C-4FD1-A1FA-68B83CEE56AE}" destId="{91FF86C3-3746-4DDA-98A3-04F78D9343B0}" srcOrd="0" destOrd="0" presId="urn:microsoft.com/office/officeart/2008/layout/HexagonCluster"/>
    <dgm:cxn modelId="{884ECA67-2310-40F0-8BC5-1C1D9A1A8B9E}" type="presParOf" srcId="{CF4EC98E-F144-4258-80C3-40245C2F13EE}" destId="{5A2A3C43-0116-4172-A717-D71EF9BBCB15}" srcOrd="3" destOrd="0" presId="urn:microsoft.com/office/officeart/2008/layout/HexagonCluster"/>
    <dgm:cxn modelId="{1EE6DFB4-4AB5-4D63-B58A-BC80B48C036C}" type="presParOf" srcId="{5A2A3C43-0116-4172-A717-D71EF9BBCB15}" destId="{405C55E2-A785-42E2-A2A3-91BFBEE3F728}" srcOrd="0" destOrd="0" presId="urn:microsoft.com/office/officeart/2008/layout/HexagonCluster"/>
    <dgm:cxn modelId="{FABCA7C4-444D-4C6A-89EC-6B1D46EF0AF6}" type="presParOf" srcId="{CF4EC98E-F144-4258-80C3-40245C2F13EE}" destId="{AFB41C92-6543-4F69-BF40-1D173F122C9E}" srcOrd="4" destOrd="0" presId="urn:microsoft.com/office/officeart/2008/layout/HexagonCluster"/>
    <dgm:cxn modelId="{AF5AD7BD-F023-4998-A72D-D3A34635F27E}" type="presParOf" srcId="{AFB41C92-6543-4F69-BF40-1D173F122C9E}" destId="{5B0C8A89-B93F-4A36-AAC1-CDE859D68326}" srcOrd="0" destOrd="0" presId="urn:microsoft.com/office/officeart/2008/layout/HexagonCluster"/>
    <dgm:cxn modelId="{43FF96E0-82F2-44DD-A248-530E85EBBA66}" type="presParOf" srcId="{CF4EC98E-F144-4258-80C3-40245C2F13EE}" destId="{04E71ABC-5DC1-4580-8564-9F011CDDA4BD}" srcOrd="5" destOrd="0" presId="urn:microsoft.com/office/officeart/2008/layout/HexagonCluster"/>
    <dgm:cxn modelId="{2267841A-764F-4857-BCE7-C1904DB782E8}" type="presParOf" srcId="{04E71ABC-5DC1-4580-8564-9F011CDDA4BD}" destId="{2ECBB0C4-9CAC-4C0C-A949-2DA3FE802DEE}" srcOrd="0" destOrd="0" presId="urn:microsoft.com/office/officeart/2008/layout/HexagonCluster"/>
    <dgm:cxn modelId="{EBCE54D8-0AE5-4E77-AE06-4E3960B46A09}" type="presParOf" srcId="{CF4EC98E-F144-4258-80C3-40245C2F13EE}" destId="{699F3311-C40F-40A5-8572-C87634E2805F}" srcOrd="6" destOrd="0" presId="urn:microsoft.com/office/officeart/2008/layout/HexagonCluster"/>
    <dgm:cxn modelId="{03478A27-D7F9-44E8-AE07-F17FB9FCA415}" type="presParOf" srcId="{699F3311-C40F-40A5-8572-C87634E2805F}" destId="{15367991-E992-45DF-9000-FAD741EC6EB8}" srcOrd="0" destOrd="0" presId="urn:microsoft.com/office/officeart/2008/layout/HexagonCluster"/>
    <dgm:cxn modelId="{5AF648E1-0455-4B19-9B97-DA84F5075E25}" type="presParOf" srcId="{CF4EC98E-F144-4258-80C3-40245C2F13EE}" destId="{0265DE50-1AEA-4B66-B425-4E261DED4990}" srcOrd="7" destOrd="0" presId="urn:microsoft.com/office/officeart/2008/layout/HexagonCluster"/>
    <dgm:cxn modelId="{23EA3002-8CCA-46A0-8E1B-9479DE2AD5F1}" type="presParOf" srcId="{0265DE50-1AEA-4B66-B425-4E261DED4990}" destId="{EC42B788-E254-458B-AAF7-7D286FB0B77C}" srcOrd="0" destOrd="0" presId="urn:microsoft.com/office/officeart/2008/layout/HexagonCluster"/>
    <dgm:cxn modelId="{45E5A0C9-27E5-46C1-9B4B-68CB43F95A0A}" type="presParOf" srcId="{CF4EC98E-F144-4258-80C3-40245C2F13EE}" destId="{C5FA1556-3FD9-4D81-8319-A2E11A96C430}" srcOrd="8" destOrd="0" presId="urn:microsoft.com/office/officeart/2008/layout/HexagonCluster"/>
    <dgm:cxn modelId="{A3497D3B-3FA0-4872-91E0-9E0249824382}" type="presParOf" srcId="{C5FA1556-3FD9-4D81-8319-A2E11A96C430}" destId="{5EEAA809-FC24-4033-A1CA-719C6E2D44BE}" srcOrd="0" destOrd="0" presId="urn:microsoft.com/office/officeart/2008/layout/HexagonCluster"/>
    <dgm:cxn modelId="{6ABF3771-E65C-4BD7-9B56-C47330090933}" type="presParOf" srcId="{CF4EC98E-F144-4258-80C3-40245C2F13EE}" destId="{F80DDED4-D318-4201-8D51-570186312022}" srcOrd="9" destOrd="0" presId="urn:microsoft.com/office/officeart/2008/layout/HexagonCluster"/>
    <dgm:cxn modelId="{75448442-4451-445F-A9C3-7DB410C97E65}" type="presParOf" srcId="{F80DDED4-D318-4201-8D51-570186312022}" destId="{56006D56-CE2B-4641-9858-23011D50F48E}" srcOrd="0" destOrd="0" presId="urn:microsoft.com/office/officeart/2008/layout/HexagonCluster"/>
    <dgm:cxn modelId="{6B54AF2A-27BC-4B45-A0B4-8FEE533C6B9B}" type="presParOf" srcId="{CF4EC98E-F144-4258-80C3-40245C2F13EE}" destId="{17D24D09-82FF-4558-BB8D-6B47260A71CE}" srcOrd="10" destOrd="0" presId="urn:microsoft.com/office/officeart/2008/layout/HexagonCluster"/>
    <dgm:cxn modelId="{492DAE88-3E95-47AC-82F4-90A6A60013A9}" type="presParOf" srcId="{17D24D09-82FF-4558-BB8D-6B47260A71CE}" destId="{C56F4099-A61C-47AB-B5B4-28990476BED6}" srcOrd="0" destOrd="0" presId="urn:microsoft.com/office/officeart/2008/layout/HexagonCluster"/>
    <dgm:cxn modelId="{99A038A5-63C6-4177-AD5D-59AA24D4B17E}" type="presParOf" srcId="{CF4EC98E-F144-4258-80C3-40245C2F13EE}" destId="{886D6246-C24A-4D55-B1BF-EA4A566C6F0D}" srcOrd="11" destOrd="0" presId="urn:microsoft.com/office/officeart/2008/layout/HexagonCluster"/>
    <dgm:cxn modelId="{B5D9D127-E26F-4A16-9430-9441B44486BD}" type="presParOf" srcId="{886D6246-C24A-4D55-B1BF-EA4A566C6F0D}" destId="{0200A27C-B40F-49F4-89C6-AE1C258C174F}" srcOrd="0" destOrd="0" presId="urn:microsoft.com/office/officeart/2008/layout/HexagonCluster"/>
    <dgm:cxn modelId="{8443BB2B-0CC2-404E-AB26-99963252A06A}" type="presParOf" srcId="{CF4EC98E-F144-4258-80C3-40245C2F13EE}" destId="{58CBBF6A-B7FC-423F-8574-5CEA64F5AB80}" srcOrd="12" destOrd="0" presId="urn:microsoft.com/office/officeart/2008/layout/HexagonCluster"/>
    <dgm:cxn modelId="{A383AAA0-B62C-42B8-9811-2993749BDB23}" type="presParOf" srcId="{58CBBF6A-B7FC-423F-8574-5CEA64F5AB80}" destId="{0F365E3C-C4A3-43BE-93C1-098A6A8E3C9F}" srcOrd="0" destOrd="0" presId="urn:microsoft.com/office/officeart/2008/layout/HexagonCluster"/>
    <dgm:cxn modelId="{45A48A30-93D4-4B9C-8C07-7CB12D6BDE35}" type="presParOf" srcId="{CF4EC98E-F144-4258-80C3-40245C2F13EE}" destId="{7C699ECA-AE98-4B84-A544-DA250374B817}" srcOrd="13" destOrd="0" presId="urn:microsoft.com/office/officeart/2008/layout/HexagonCluster"/>
    <dgm:cxn modelId="{5880FE29-A940-4621-9A18-53C6916F0F99}" type="presParOf" srcId="{7C699ECA-AE98-4B84-A544-DA250374B817}" destId="{83D1CACB-790E-4A1A-B970-7846A839F22C}" srcOrd="0" destOrd="0" presId="urn:microsoft.com/office/officeart/2008/layout/HexagonCluster"/>
    <dgm:cxn modelId="{1D7731D0-98F4-4A2D-A21C-7FC43CDB5D6B}" type="presParOf" srcId="{CF4EC98E-F144-4258-80C3-40245C2F13EE}" destId="{E931CB24-B26B-4CCD-9810-5F28A4F15AC9}" srcOrd="14" destOrd="0" presId="urn:microsoft.com/office/officeart/2008/layout/HexagonCluster"/>
    <dgm:cxn modelId="{70752459-D78B-4A57-9E35-EFC9715ADB49}" type="presParOf" srcId="{E931CB24-B26B-4CCD-9810-5F28A4F15AC9}" destId="{FE3E3424-1D3F-4E21-8F15-B729126DE658}" srcOrd="0" destOrd="0" presId="urn:microsoft.com/office/officeart/2008/layout/HexagonCluster"/>
    <dgm:cxn modelId="{31A36A39-A101-4A7D-952C-A66581851212}" type="presParOf" srcId="{CF4EC98E-F144-4258-80C3-40245C2F13EE}" destId="{B44E4FC3-11BD-42AF-A2B8-3FE135F4A444}" srcOrd="15" destOrd="0" presId="urn:microsoft.com/office/officeart/2008/layout/HexagonCluster"/>
    <dgm:cxn modelId="{AFA6E3ED-607B-4C5F-A148-F92046734567}" type="presParOf" srcId="{B44E4FC3-11BD-42AF-A2B8-3FE135F4A444}" destId="{0A2B1574-6075-4E23-9D4D-C2D754CD4D2C}" srcOrd="0" destOrd="0" presId="urn:microsoft.com/office/officeart/2008/layout/HexagonCluster"/>
    <dgm:cxn modelId="{D590FAC1-1360-4203-A7A5-1871B6E9144E}" type="presParOf" srcId="{CF4EC98E-F144-4258-80C3-40245C2F13EE}" destId="{7DAB6D7F-D67C-4421-8D0B-DD68B5A4508C}" srcOrd="16" destOrd="0" presId="urn:microsoft.com/office/officeart/2008/layout/HexagonCluster"/>
    <dgm:cxn modelId="{97DACD33-5E9C-4268-83BD-9A26FBAE8FC3}" type="presParOf" srcId="{7DAB6D7F-D67C-4421-8D0B-DD68B5A4508C}" destId="{0E5728B9-CB15-42FD-A682-61DA9163355A}" srcOrd="0" destOrd="0" presId="urn:microsoft.com/office/officeart/2008/layout/HexagonCluster"/>
    <dgm:cxn modelId="{B7087EBD-3FCF-483F-BFED-49905895567E}" type="presParOf" srcId="{CF4EC98E-F144-4258-80C3-40245C2F13EE}" destId="{9CD22FD1-0566-4DA1-9DAE-AFDD926164F8}" srcOrd="17" destOrd="0" presId="urn:microsoft.com/office/officeart/2008/layout/HexagonCluster"/>
    <dgm:cxn modelId="{0CFC8BB7-E399-4D9B-B807-EF4B9F5C0AF6}" type="presParOf" srcId="{9CD22FD1-0566-4DA1-9DAE-AFDD926164F8}" destId="{8EB22A63-C63F-4F0C-84AD-B54F4A809CBF}" srcOrd="0" destOrd="0" presId="urn:microsoft.com/office/officeart/2008/layout/HexagonCluster"/>
    <dgm:cxn modelId="{DEB759F9-48FA-4202-A4F4-50E4D2304DE3}" type="presParOf" srcId="{CF4EC98E-F144-4258-80C3-40245C2F13EE}" destId="{7402DC2A-16B6-422D-8AE9-1455A8E746D2}" srcOrd="18" destOrd="0" presId="urn:microsoft.com/office/officeart/2008/layout/HexagonCluster"/>
    <dgm:cxn modelId="{E2636136-4314-4E14-A7EA-B7236D9A8F03}" type="presParOf" srcId="{7402DC2A-16B6-422D-8AE9-1455A8E746D2}" destId="{E7C8929E-09A8-4BCD-8271-E55B25CCD508}" srcOrd="0" destOrd="0" presId="urn:microsoft.com/office/officeart/2008/layout/HexagonCluster"/>
    <dgm:cxn modelId="{EDCAF2F6-D6F6-4A9B-B8AB-C9B07C5F464D}" type="presParOf" srcId="{CF4EC98E-F144-4258-80C3-40245C2F13EE}" destId="{FD8394C5-BA5F-4F25-97CC-FA1F8E41EE87}" srcOrd="19" destOrd="0" presId="urn:microsoft.com/office/officeart/2008/layout/HexagonCluster"/>
    <dgm:cxn modelId="{A52C746E-2D1E-479D-B435-FB22A91FAA85}" type="presParOf" srcId="{FD8394C5-BA5F-4F25-97CC-FA1F8E41EE87}" destId="{4E82F223-06D9-4E14-893B-685A283D96D2}" srcOrd="0" destOrd="0" presId="urn:microsoft.com/office/officeart/2008/layout/HexagonCluster"/>
    <dgm:cxn modelId="{1DF9DB84-879A-4FF3-B073-044C97FEA123}" type="presParOf" srcId="{CF4EC98E-F144-4258-80C3-40245C2F13EE}" destId="{515575C6-2AC3-4A19-B973-C6AEC35B4D2E}" srcOrd="20" destOrd="0" presId="urn:microsoft.com/office/officeart/2008/layout/HexagonCluster"/>
    <dgm:cxn modelId="{83A685F7-B63D-4A85-8B57-D4B61794AC4D}" type="presParOf" srcId="{515575C6-2AC3-4A19-B973-C6AEC35B4D2E}" destId="{6DC5E2D8-E647-417F-BF7E-59A85279E370}" srcOrd="0" destOrd="0" presId="urn:microsoft.com/office/officeart/2008/layout/HexagonCluster"/>
    <dgm:cxn modelId="{B146F1E3-94BD-473E-8FDF-7BDA735E2B15}" type="presParOf" srcId="{CF4EC98E-F144-4258-80C3-40245C2F13EE}" destId="{CEC8E01F-78F6-426C-B22E-B598F77A5F2D}" srcOrd="21" destOrd="0" presId="urn:microsoft.com/office/officeart/2008/layout/HexagonCluster"/>
    <dgm:cxn modelId="{54C22EDF-91CB-4810-866E-738AFEABC3FB}" type="presParOf" srcId="{CEC8E01F-78F6-426C-B22E-B598F77A5F2D}" destId="{8A03C4E9-78C0-404D-A1EC-E88A30C69448}" srcOrd="0" destOrd="0" presId="urn:microsoft.com/office/officeart/2008/layout/HexagonCluster"/>
    <dgm:cxn modelId="{7261E3EE-325B-497E-AA28-6163226ED36E}" type="presParOf" srcId="{CF4EC98E-F144-4258-80C3-40245C2F13EE}" destId="{0CDAAA37-2EF6-48E5-9DD0-A0F825AD73CC}" srcOrd="22" destOrd="0" presId="urn:microsoft.com/office/officeart/2008/layout/HexagonCluster"/>
    <dgm:cxn modelId="{C89D1F3C-8AE8-46B9-9E22-4A6023CADC65}" type="presParOf" srcId="{0CDAAA37-2EF6-48E5-9DD0-A0F825AD73CC}" destId="{ADD2C38E-2D43-4509-B932-2A63B49E7C08}" srcOrd="0" destOrd="0" presId="urn:microsoft.com/office/officeart/2008/layout/HexagonCluster"/>
    <dgm:cxn modelId="{A918F0E4-AA1F-42C3-B462-38504EF8BC70}" type="presParOf" srcId="{CF4EC98E-F144-4258-80C3-40245C2F13EE}" destId="{5EF85AC4-3F7B-49F9-A003-EEF076EB66E5}" srcOrd="23" destOrd="0" presId="urn:microsoft.com/office/officeart/2008/layout/HexagonCluster"/>
    <dgm:cxn modelId="{B579B018-01A5-40F3-90CE-9CBAEA6397BC}" type="presParOf" srcId="{5EF85AC4-3F7B-49F9-A003-EEF076EB66E5}" destId="{D50380B9-149A-47D2-890B-1F6373DC1440}" srcOrd="0" destOrd="0" presId="urn:microsoft.com/office/officeart/2008/layout/HexagonCluster"/>
    <dgm:cxn modelId="{105B8BDF-29FF-458D-863C-16EEE7657A5C}" type="presParOf" srcId="{CF4EC98E-F144-4258-80C3-40245C2F13EE}" destId="{DA8FFCFB-FB4C-47C5-9BC9-87157D989B23}" srcOrd="24" destOrd="0" presId="urn:microsoft.com/office/officeart/2008/layout/HexagonCluster"/>
    <dgm:cxn modelId="{3958DEEC-A546-4F04-817E-606107295472}" type="presParOf" srcId="{DA8FFCFB-FB4C-47C5-9BC9-87157D989B23}" destId="{64ECDA68-3597-4341-95EE-0EDCDA055B10}" srcOrd="0" destOrd="0" presId="urn:microsoft.com/office/officeart/2008/layout/HexagonCluster"/>
    <dgm:cxn modelId="{9B2A61F3-A1AB-4CC9-B7CA-BE5F09E94890}" type="presParOf" srcId="{CF4EC98E-F144-4258-80C3-40245C2F13EE}" destId="{288C0E7B-50C4-4CBE-816E-1CAFB1DAB457}" srcOrd="25" destOrd="0" presId="urn:microsoft.com/office/officeart/2008/layout/HexagonCluster"/>
    <dgm:cxn modelId="{D780D5A2-2206-4F40-ACA8-477A70E6897D}" type="presParOf" srcId="{288C0E7B-50C4-4CBE-816E-1CAFB1DAB457}" destId="{A270295D-9E2E-4D1C-BD34-F2DF03B79E29}" srcOrd="0" destOrd="0" presId="urn:microsoft.com/office/officeart/2008/layout/HexagonCluster"/>
    <dgm:cxn modelId="{5F6EC4F9-24C6-4DA5-9D01-C8B05F11CC1A}" type="presParOf" srcId="{CF4EC98E-F144-4258-80C3-40245C2F13EE}" destId="{B93C1BA9-DADB-4451-8642-EFF010DCE97B}" srcOrd="26" destOrd="0" presId="urn:microsoft.com/office/officeart/2008/layout/HexagonCluster"/>
    <dgm:cxn modelId="{CA79AF25-0F48-4746-85A4-5C9EF8111987}" type="presParOf" srcId="{B93C1BA9-DADB-4451-8642-EFF010DCE97B}" destId="{8A24285D-78E0-4C76-8B3D-1BA52CACD37B}" srcOrd="0" destOrd="0" presId="urn:microsoft.com/office/officeart/2008/layout/HexagonCluster"/>
    <dgm:cxn modelId="{5FA88D57-4A4C-4638-BDCB-FDC3C25BC273}" type="presParOf" srcId="{CF4EC98E-F144-4258-80C3-40245C2F13EE}" destId="{7FDE6FF8-20A3-403D-AF52-837617D78DE5}" srcOrd="27" destOrd="0" presId="urn:microsoft.com/office/officeart/2008/layout/HexagonCluster"/>
    <dgm:cxn modelId="{CB6249B4-E1A2-49F7-8890-AD7D930D81B7}" type="presParOf" srcId="{7FDE6FF8-20A3-403D-AF52-837617D78DE5}" destId="{F1AF9177-6112-4926-8FF5-69A6FEAB4609}" srcOrd="0" destOrd="0" presId="urn:microsoft.com/office/officeart/2008/layout/Hexagon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1EC913-222A-4635-A4F9-27DD528416D6}">
      <dsp:nvSpPr>
        <dsp:cNvPr id="0" name=""/>
        <dsp:cNvSpPr/>
      </dsp:nvSpPr>
      <dsp:spPr>
        <a:xfrm rot="10800000">
          <a:off x="929017" y="4262"/>
          <a:ext cx="2921004" cy="773103"/>
        </a:xfrm>
        <a:prstGeom prst="homePlate">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0917"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Police Officers, PCSOs, Police Staff</a:t>
          </a:r>
          <a:br>
            <a:rPr lang="en-GB" sz="1800" kern="1200"/>
          </a:br>
          <a:endParaRPr lang="en-GB" sz="1800" kern="1200"/>
        </a:p>
      </dsp:txBody>
      <dsp:txXfrm rot="10800000">
        <a:off x="1122293" y="4262"/>
        <a:ext cx="2727728" cy="773103"/>
      </dsp:txXfrm>
    </dsp:sp>
    <dsp:sp modelId="{74D75B8C-B455-4AFA-9879-835A6608816F}">
      <dsp:nvSpPr>
        <dsp:cNvPr id="0" name=""/>
        <dsp:cNvSpPr/>
      </dsp:nvSpPr>
      <dsp:spPr>
        <a:xfrm>
          <a:off x="542465" y="4262"/>
          <a:ext cx="773103" cy="773103"/>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FFAE12C-E85D-48BB-878F-24662C16CC82}">
      <dsp:nvSpPr>
        <dsp:cNvPr id="0" name=""/>
        <dsp:cNvSpPr/>
      </dsp:nvSpPr>
      <dsp:spPr>
        <a:xfrm rot="10800000">
          <a:off x="929017" y="1008143"/>
          <a:ext cx="2921004" cy="773103"/>
        </a:xfrm>
        <a:prstGeom prst="homePlate">
          <a:avLst/>
        </a:prstGeom>
        <a:gradFill rotWithShape="0">
          <a:gsLst>
            <a:gs pos="0">
              <a:schemeClr val="accent5">
                <a:alpha val="90000"/>
                <a:hueOff val="0"/>
                <a:satOff val="0"/>
                <a:lumOff val="0"/>
                <a:alphaOff val="-10000"/>
                <a:satMod val="103000"/>
                <a:lumMod val="102000"/>
                <a:tint val="94000"/>
              </a:schemeClr>
            </a:gs>
            <a:gs pos="50000">
              <a:schemeClr val="accent5">
                <a:alpha val="90000"/>
                <a:hueOff val="0"/>
                <a:satOff val="0"/>
                <a:lumOff val="0"/>
                <a:alphaOff val="-10000"/>
                <a:satMod val="110000"/>
                <a:lumMod val="100000"/>
                <a:shade val="100000"/>
              </a:schemeClr>
            </a:gs>
            <a:gs pos="100000">
              <a:schemeClr val="accent5">
                <a:alpha val="90000"/>
                <a:hueOff val="0"/>
                <a:satOff val="0"/>
                <a:lumOff val="0"/>
                <a:alphaOff val="-1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0917"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Information gathered during investigations</a:t>
          </a:r>
          <a:br>
            <a:rPr lang="en-GB" sz="1800" kern="1200"/>
          </a:br>
          <a:endParaRPr lang="en-GB" sz="1800" kern="1200"/>
        </a:p>
      </dsp:txBody>
      <dsp:txXfrm rot="10800000">
        <a:off x="1122293" y="1008143"/>
        <a:ext cx="2727728" cy="773103"/>
      </dsp:txXfrm>
    </dsp:sp>
    <dsp:sp modelId="{1A4E103F-4B59-4585-B89C-3428AE5E5A45}">
      <dsp:nvSpPr>
        <dsp:cNvPr id="0" name=""/>
        <dsp:cNvSpPr/>
      </dsp:nvSpPr>
      <dsp:spPr>
        <a:xfrm>
          <a:off x="542465" y="1008143"/>
          <a:ext cx="773103" cy="773103"/>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1BE7388-63B4-414B-B1E9-57886644D7F6}">
      <dsp:nvSpPr>
        <dsp:cNvPr id="0" name=""/>
        <dsp:cNvSpPr/>
      </dsp:nvSpPr>
      <dsp:spPr>
        <a:xfrm rot="10800000">
          <a:off x="929017" y="2012024"/>
          <a:ext cx="2921004" cy="773103"/>
        </a:xfrm>
        <a:prstGeom prst="homePlate">
          <a:avLst/>
        </a:prstGeom>
        <a:gradFill rotWithShape="0">
          <a:gsLst>
            <a:gs pos="0">
              <a:schemeClr val="accent5">
                <a:alpha val="90000"/>
                <a:hueOff val="0"/>
                <a:satOff val="0"/>
                <a:lumOff val="0"/>
                <a:alphaOff val="-20000"/>
                <a:satMod val="103000"/>
                <a:lumMod val="102000"/>
                <a:tint val="94000"/>
              </a:schemeClr>
            </a:gs>
            <a:gs pos="50000">
              <a:schemeClr val="accent5">
                <a:alpha val="90000"/>
                <a:hueOff val="0"/>
                <a:satOff val="0"/>
                <a:lumOff val="0"/>
                <a:alphaOff val="-20000"/>
                <a:satMod val="110000"/>
                <a:lumMod val="100000"/>
                <a:shade val="100000"/>
              </a:schemeClr>
            </a:gs>
            <a:gs pos="100000">
              <a:schemeClr val="accent5">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0917"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Members of the Public</a:t>
          </a:r>
          <a:br>
            <a:rPr lang="en-GB" sz="1800" kern="1200"/>
          </a:br>
          <a:endParaRPr lang="en-GB" sz="1800" kern="1200"/>
        </a:p>
      </dsp:txBody>
      <dsp:txXfrm rot="10800000">
        <a:off x="1122293" y="2012024"/>
        <a:ext cx="2727728" cy="773103"/>
      </dsp:txXfrm>
    </dsp:sp>
    <dsp:sp modelId="{C818AF7B-7C67-4FA8-A535-A0EE30A5D21D}">
      <dsp:nvSpPr>
        <dsp:cNvPr id="0" name=""/>
        <dsp:cNvSpPr/>
      </dsp:nvSpPr>
      <dsp:spPr>
        <a:xfrm>
          <a:off x="542465" y="2012024"/>
          <a:ext cx="773103" cy="773103"/>
        </a:xfrm>
        <a:prstGeom prst="ellipse">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A3CFECB-702A-4081-A544-C795EB71916C}">
      <dsp:nvSpPr>
        <dsp:cNvPr id="0" name=""/>
        <dsp:cNvSpPr/>
      </dsp:nvSpPr>
      <dsp:spPr>
        <a:xfrm rot="10800000">
          <a:off x="929017" y="3015905"/>
          <a:ext cx="2921004" cy="773103"/>
        </a:xfrm>
        <a:prstGeom prst="homePlate">
          <a:avLst/>
        </a:prstGeom>
        <a:gradFill rotWithShape="0">
          <a:gsLst>
            <a:gs pos="0">
              <a:schemeClr val="accent5">
                <a:alpha val="90000"/>
                <a:hueOff val="0"/>
                <a:satOff val="0"/>
                <a:lumOff val="0"/>
                <a:alphaOff val="-30000"/>
                <a:satMod val="103000"/>
                <a:lumMod val="102000"/>
                <a:tint val="94000"/>
              </a:schemeClr>
            </a:gs>
            <a:gs pos="50000">
              <a:schemeClr val="accent5">
                <a:alpha val="90000"/>
                <a:hueOff val="0"/>
                <a:satOff val="0"/>
                <a:lumOff val="0"/>
                <a:alphaOff val="-30000"/>
                <a:satMod val="110000"/>
                <a:lumMod val="100000"/>
                <a:shade val="100000"/>
              </a:schemeClr>
            </a:gs>
            <a:gs pos="100000">
              <a:schemeClr val="accent5">
                <a:alpha val="90000"/>
                <a:hueOff val="0"/>
                <a:satOff val="0"/>
                <a:lumOff val="0"/>
                <a:alphaOff val="-3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0917"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Community intelligence</a:t>
          </a:r>
          <a:br>
            <a:rPr lang="en-GB" sz="1800" kern="1200"/>
          </a:br>
          <a:endParaRPr lang="en-GB" sz="1800" kern="1200"/>
        </a:p>
      </dsp:txBody>
      <dsp:txXfrm rot="10800000">
        <a:off x="1122293" y="3015905"/>
        <a:ext cx="2727728" cy="773103"/>
      </dsp:txXfrm>
    </dsp:sp>
    <dsp:sp modelId="{7B045E96-3E2C-4BA0-A14D-DF20EB559F16}">
      <dsp:nvSpPr>
        <dsp:cNvPr id="0" name=""/>
        <dsp:cNvSpPr/>
      </dsp:nvSpPr>
      <dsp:spPr>
        <a:xfrm>
          <a:off x="542465" y="3015905"/>
          <a:ext cx="773103" cy="773103"/>
        </a:xfrm>
        <a:prstGeom prst="ellipse">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2CC4F7AF-432E-40C4-BD76-CA199476F039}">
      <dsp:nvSpPr>
        <dsp:cNvPr id="0" name=""/>
        <dsp:cNvSpPr/>
      </dsp:nvSpPr>
      <dsp:spPr>
        <a:xfrm rot="10800000">
          <a:off x="929017" y="4019785"/>
          <a:ext cx="2921004" cy="773103"/>
        </a:xfrm>
        <a:prstGeom prst="homePlate">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40917"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Technical sources- CCTV, social media, mobile phones</a:t>
          </a:r>
        </a:p>
      </dsp:txBody>
      <dsp:txXfrm rot="10800000">
        <a:off x="1122293" y="4019785"/>
        <a:ext cx="2727728" cy="773103"/>
      </dsp:txXfrm>
    </dsp:sp>
    <dsp:sp modelId="{9179DAC7-84D8-4C7A-93D8-D5B8B9A2AA24}">
      <dsp:nvSpPr>
        <dsp:cNvPr id="0" name=""/>
        <dsp:cNvSpPr/>
      </dsp:nvSpPr>
      <dsp:spPr>
        <a:xfrm>
          <a:off x="542465" y="4019785"/>
          <a:ext cx="773103" cy="773103"/>
        </a:xfrm>
        <a:prstGeom prst="ellipse">
          <a:avLst/>
        </a:prstGeom>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D07DB-A2CC-4056-821E-CB69F53A5876}">
      <dsp:nvSpPr>
        <dsp:cNvPr id="0" name=""/>
        <dsp:cNvSpPr/>
      </dsp:nvSpPr>
      <dsp:spPr>
        <a:xfrm rot="10800000">
          <a:off x="1036613" y="843"/>
          <a:ext cx="3423462" cy="697250"/>
        </a:xfrm>
        <a:prstGeom prst="homePlate">
          <a:avLst/>
        </a:prstGeom>
        <a:gradFill rotWithShape="0">
          <a:gsLst>
            <a:gs pos="0">
              <a:schemeClr val="accent5">
                <a:alpha val="90000"/>
                <a:hueOff val="0"/>
                <a:satOff val="0"/>
                <a:lumOff val="0"/>
                <a:alphaOff val="0"/>
                <a:satMod val="103000"/>
                <a:lumMod val="102000"/>
                <a:tint val="94000"/>
              </a:schemeClr>
            </a:gs>
            <a:gs pos="50000">
              <a:schemeClr val="accent5">
                <a:alpha val="90000"/>
                <a:hueOff val="0"/>
                <a:satOff val="0"/>
                <a:lumOff val="0"/>
                <a:alphaOff val="0"/>
                <a:satMod val="110000"/>
                <a:lumMod val="100000"/>
                <a:shade val="100000"/>
              </a:schemeClr>
            </a:gs>
            <a:gs pos="100000">
              <a:schemeClr val="accent5">
                <a:alpha val="90000"/>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746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Crimestoppers and similar organisations</a:t>
          </a:r>
          <a:br>
            <a:rPr lang="en-GB" sz="1800" kern="1200"/>
          </a:br>
          <a:endParaRPr lang="en-GB" sz="1800" kern="1200"/>
        </a:p>
      </dsp:txBody>
      <dsp:txXfrm rot="10800000">
        <a:off x="1210925" y="843"/>
        <a:ext cx="3249150" cy="697250"/>
      </dsp:txXfrm>
    </dsp:sp>
    <dsp:sp modelId="{F3F9259A-EE79-4E85-93AF-FE80175CDF1A}">
      <dsp:nvSpPr>
        <dsp:cNvPr id="0" name=""/>
        <dsp:cNvSpPr/>
      </dsp:nvSpPr>
      <dsp:spPr>
        <a:xfrm>
          <a:off x="687987" y="843"/>
          <a:ext cx="697250" cy="697250"/>
        </a:xfrm>
        <a:prstGeom prst="ellipse">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E3625EEC-27B3-4BF2-AFA7-E61D3B64F157}">
      <dsp:nvSpPr>
        <dsp:cNvPr id="0" name=""/>
        <dsp:cNvSpPr/>
      </dsp:nvSpPr>
      <dsp:spPr>
        <a:xfrm rot="10800000">
          <a:off x="1036613" y="906228"/>
          <a:ext cx="3423462" cy="697250"/>
        </a:xfrm>
        <a:prstGeom prst="homePlate">
          <a:avLst/>
        </a:prstGeom>
        <a:gradFill rotWithShape="0">
          <a:gsLst>
            <a:gs pos="0">
              <a:schemeClr val="accent5">
                <a:alpha val="90000"/>
                <a:hueOff val="0"/>
                <a:satOff val="0"/>
                <a:lumOff val="0"/>
                <a:alphaOff val="-10000"/>
                <a:satMod val="103000"/>
                <a:lumMod val="102000"/>
                <a:tint val="94000"/>
              </a:schemeClr>
            </a:gs>
            <a:gs pos="50000">
              <a:schemeClr val="accent5">
                <a:alpha val="90000"/>
                <a:hueOff val="0"/>
                <a:satOff val="0"/>
                <a:lumOff val="0"/>
                <a:alphaOff val="-10000"/>
                <a:satMod val="110000"/>
                <a:lumMod val="100000"/>
                <a:shade val="100000"/>
              </a:schemeClr>
            </a:gs>
            <a:gs pos="100000">
              <a:schemeClr val="accent5">
                <a:alpha val="90000"/>
                <a:hueOff val="0"/>
                <a:satOff val="0"/>
                <a:lumOff val="0"/>
                <a:alphaOff val="-1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746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Police Forces and Law Enforcement Authorities</a:t>
          </a:r>
          <a:br>
            <a:rPr lang="en-GB" sz="1800" kern="1200"/>
          </a:br>
          <a:endParaRPr lang="en-GB" sz="1800" kern="1200"/>
        </a:p>
      </dsp:txBody>
      <dsp:txXfrm rot="10800000">
        <a:off x="1210925" y="906228"/>
        <a:ext cx="3249150" cy="697250"/>
      </dsp:txXfrm>
    </dsp:sp>
    <dsp:sp modelId="{866EA954-DA85-4EC2-A0C8-098EEEA8E1AE}">
      <dsp:nvSpPr>
        <dsp:cNvPr id="0" name=""/>
        <dsp:cNvSpPr/>
      </dsp:nvSpPr>
      <dsp:spPr>
        <a:xfrm>
          <a:off x="687987" y="906228"/>
          <a:ext cx="697250" cy="697250"/>
        </a:xfrm>
        <a:prstGeom prst="ellipse">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39C00DC-E448-42DB-AA2B-913BC588B017}">
      <dsp:nvSpPr>
        <dsp:cNvPr id="0" name=""/>
        <dsp:cNvSpPr/>
      </dsp:nvSpPr>
      <dsp:spPr>
        <a:xfrm rot="10800000">
          <a:off x="1036613" y="1811614"/>
          <a:ext cx="3423462" cy="697250"/>
        </a:xfrm>
        <a:prstGeom prst="homePlate">
          <a:avLst/>
        </a:prstGeom>
        <a:gradFill rotWithShape="0">
          <a:gsLst>
            <a:gs pos="0">
              <a:schemeClr val="accent5">
                <a:alpha val="90000"/>
                <a:hueOff val="0"/>
                <a:satOff val="0"/>
                <a:lumOff val="0"/>
                <a:alphaOff val="-20000"/>
                <a:satMod val="103000"/>
                <a:lumMod val="102000"/>
                <a:tint val="94000"/>
              </a:schemeClr>
            </a:gs>
            <a:gs pos="50000">
              <a:schemeClr val="accent5">
                <a:alpha val="90000"/>
                <a:hueOff val="0"/>
                <a:satOff val="0"/>
                <a:lumOff val="0"/>
                <a:alphaOff val="-20000"/>
                <a:satMod val="110000"/>
                <a:lumMod val="100000"/>
                <a:shade val="100000"/>
              </a:schemeClr>
            </a:gs>
            <a:gs pos="100000">
              <a:schemeClr val="accent5">
                <a:alpha val="90000"/>
                <a:hueOff val="0"/>
                <a:satOff val="0"/>
                <a:lumOff val="0"/>
                <a:alphaOff val="-2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746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Organisations with statutory requirements</a:t>
          </a:r>
          <a:br>
            <a:rPr lang="en-GB" sz="1800" kern="1200"/>
          </a:br>
          <a:endParaRPr lang="en-GB" sz="1800" kern="1200"/>
        </a:p>
      </dsp:txBody>
      <dsp:txXfrm rot="10800000">
        <a:off x="1210925" y="1811614"/>
        <a:ext cx="3249150" cy="697250"/>
      </dsp:txXfrm>
    </dsp:sp>
    <dsp:sp modelId="{0B71AC8B-C426-4DA0-B2A2-7CE561B64EB2}">
      <dsp:nvSpPr>
        <dsp:cNvPr id="0" name=""/>
        <dsp:cNvSpPr/>
      </dsp:nvSpPr>
      <dsp:spPr>
        <a:xfrm>
          <a:off x="687987" y="1811614"/>
          <a:ext cx="697250" cy="697250"/>
        </a:xfrm>
        <a:prstGeom prst="ellipse">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6B4887C-FDED-40E6-A601-0100976682EE}">
      <dsp:nvSpPr>
        <dsp:cNvPr id="0" name=""/>
        <dsp:cNvSpPr/>
      </dsp:nvSpPr>
      <dsp:spPr>
        <a:xfrm rot="10800000">
          <a:off x="1036613" y="2717000"/>
          <a:ext cx="3423462" cy="697250"/>
        </a:xfrm>
        <a:prstGeom prst="homePlate">
          <a:avLst/>
        </a:prstGeom>
        <a:gradFill rotWithShape="0">
          <a:gsLst>
            <a:gs pos="0">
              <a:schemeClr val="accent5">
                <a:alpha val="90000"/>
                <a:hueOff val="0"/>
                <a:satOff val="0"/>
                <a:lumOff val="0"/>
                <a:alphaOff val="-30000"/>
                <a:satMod val="103000"/>
                <a:lumMod val="102000"/>
                <a:tint val="94000"/>
              </a:schemeClr>
            </a:gs>
            <a:gs pos="50000">
              <a:schemeClr val="accent5">
                <a:alpha val="90000"/>
                <a:hueOff val="0"/>
                <a:satOff val="0"/>
                <a:lumOff val="0"/>
                <a:alphaOff val="-30000"/>
                <a:satMod val="110000"/>
                <a:lumMod val="100000"/>
                <a:shade val="100000"/>
              </a:schemeClr>
            </a:gs>
            <a:gs pos="100000">
              <a:schemeClr val="accent5">
                <a:alpha val="90000"/>
                <a:hueOff val="0"/>
                <a:satOff val="0"/>
                <a:lumOff val="0"/>
                <a:alphaOff val="-3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746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Covert Policing</a:t>
          </a:r>
          <a:br>
            <a:rPr lang="en-GB" sz="1800" kern="1200"/>
          </a:br>
          <a:endParaRPr lang="en-GB" sz="1800" kern="1200"/>
        </a:p>
      </dsp:txBody>
      <dsp:txXfrm rot="10800000">
        <a:off x="1210925" y="2717000"/>
        <a:ext cx="3249150" cy="697250"/>
      </dsp:txXfrm>
    </dsp:sp>
    <dsp:sp modelId="{A0AC66A5-2DFF-4F80-A885-3FA9FE45347D}">
      <dsp:nvSpPr>
        <dsp:cNvPr id="0" name=""/>
        <dsp:cNvSpPr/>
      </dsp:nvSpPr>
      <dsp:spPr>
        <a:xfrm>
          <a:off x="687987" y="2717000"/>
          <a:ext cx="697250" cy="697250"/>
        </a:xfrm>
        <a:prstGeom prst="ellipse">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46875545-C725-4A9F-B743-0614B304079A}">
      <dsp:nvSpPr>
        <dsp:cNvPr id="0" name=""/>
        <dsp:cNvSpPr/>
      </dsp:nvSpPr>
      <dsp:spPr>
        <a:xfrm rot="10800000">
          <a:off x="1036613" y="3622385"/>
          <a:ext cx="3423462" cy="697250"/>
        </a:xfrm>
        <a:prstGeom prst="homePlate">
          <a:avLst/>
        </a:prstGeom>
        <a:gradFill rotWithShape="0">
          <a:gsLst>
            <a:gs pos="0">
              <a:schemeClr val="accent5">
                <a:alpha val="90000"/>
                <a:hueOff val="0"/>
                <a:satOff val="0"/>
                <a:lumOff val="0"/>
                <a:alphaOff val="-40000"/>
                <a:satMod val="103000"/>
                <a:lumMod val="102000"/>
                <a:tint val="94000"/>
              </a:schemeClr>
            </a:gs>
            <a:gs pos="50000">
              <a:schemeClr val="accent5">
                <a:alpha val="90000"/>
                <a:hueOff val="0"/>
                <a:satOff val="0"/>
                <a:lumOff val="0"/>
                <a:alphaOff val="-40000"/>
                <a:satMod val="110000"/>
                <a:lumMod val="100000"/>
                <a:shade val="100000"/>
              </a:schemeClr>
            </a:gs>
            <a:gs pos="100000">
              <a:schemeClr val="accent5">
                <a:alpha val="90000"/>
                <a:hueOff val="0"/>
                <a:satOff val="0"/>
                <a:lumOff val="0"/>
                <a:alphaOff val="-4000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307468" tIns="68580" rIns="128016" bIns="68580" numCol="1" spcCol="1270" anchor="ctr" anchorCtr="0">
          <a:noAutofit/>
        </a:bodyPr>
        <a:lstStyle/>
        <a:p>
          <a:pPr marL="0" lvl="0" indent="0" algn="ctr" defTabSz="800100">
            <a:lnSpc>
              <a:spcPct val="90000"/>
            </a:lnSpc>
            <a:spcBef>
              <a:spcPct val="0"/>
            </a:spcBef>
            <a:spcAft>
              <a:spcPct val="35000"/>
            </a:spcAft>
            <a:buNone/>
          </a:pPr>
          <a:r>
            <a:rPr lang="en-GB" sz="1800" kern="1200"/>
            <a:t>Partner Organisations</a:t>
          </a:r>
        </a:p>
      </dsp:txBody>
      <dsp:txXfrm rot="10800000">
        <a:off x="1210925" y="3622385"/>
        <a:ext cx="3249150" cy="697250"/>
      </dsp:txXfrm>
    </dsp:sp>
    <dsp:sp modelId="{7B0485DC-AAF9-4AC9-BA1E-E6F99B165A84}">
      <dsp:nvSpPr>
        <dsp:cNvPr id="0" name=""/>
        <dsp:cNvSpPr/>
      </dsp:nvSpPr>
      <dsp:spPr>
        <a:xfrm>
          <a:off x="687987" y="3622385"/>
          <a:ext cx="697250" cy="697250"/>
        </a:xfrm>
        <a:prstGeom prst="ellipse">
          <a:avLst/>
        </a:prstGeom>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F079F3-6DDB-4F9F-A865-38167DB2A4B7}">
      <dsp:nvSpPr>
        <dsp:cNvPr id="0" name=""/>
        <dsp:cNvSpPr/>
      </dsp:nvSpPr>
      <dsp:spPr>
        <a:xfrm>
          <a:off x="803690" y="1441"/>
          <a:ext cx="2071314" cy="536262"/>
        </a:xfrm>
        <a:prstGeom prst="roundRect">
          <a:avLst>
            <a:gd name="adj" fmla="val 10000"/>
          </a:avLst>
        </a:prstGeom>
        <a:solidFill>
          <a:schemeClr val="bg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000032"/>
              </a:solidFill>
            </a:rPr>
            <a:t>www.westyorkshire.police.uk</a:t>
          </a:r>
        </a:p>
      </dsp:txBody>
      <dsp:txXfrm>
        <a:off x="819397" y="17148"/>
        <a:ext cx="2039900" cy="504848"/>
      </dsp:txXfrm>
    </dsp:sp>
    <dsp:sp modelId="{A960727A-B1F0-48B0-8C48-B022832EBCB3}">
      <dsp:nvSpPr>
        <dsp:cNvPr id="0" name=""/>
        <dsp:cNvSpPr/>
      </dsp:nvSpPr>
      <dsp:spPr>
        <a:xfrm rot="5400000">
          <a:off x="1738798" y="551110"/>
          <a:ext cx="201098" cy="24131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5400000">
        <a:off x="1766953" y="571220"/>
        <a:ext cx="144790" cy="140769"/>
      </dsp:txXfrm>
    </dsp:sp>
    <dsp:sp modelId="{F464D0F1-9117-4D0E-8E2F-EB82C0EABE63}">
      <dsp:nvSpPr>
        <dsp:cNvPr id="0" name=""/>
        <dsp:cNvSpPr/>
      </dsp:nvSpPr>
      <dsp:spPr>
        <a:xfrm>
          <a:off x="803690" y="805835"/>
          <a:ext cx="2071314" cy="536262"/>
        </a:xfrm>
        <a:prstGeom prst="roundRect">
          <a:avLst>
            <a:gd name="adj" fmla="val 10000"/>
          </a:avLst>
        </a:prstGeom>
        <a:solidFill>
          <a:schemeClr val="bg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000032"/>
              </a:solidFill>
            </a:rPr>
            <a:t>Report It section</a:t>
          </a:r>
        </a:p>
      </dsp:txBody>
      <dsp:txXfrm>
        <a:off x="819397" y="821542"/>
        <a:ext cx="2039900" cy="504848"/>
      </dsp:txXfrm>
    </dsp:sp>
    <dsp:sp modelId="{2F8EB901-1BD2-46B4-B365-93AEAAF991C7}">
      <dsp:nvSpPr>
        <dsp:cNvPr id="0" name=""/>
        <dsp:cNvSpPr/>
      </dsp:nvSpPr>
      <dsp:spPr>
        <a:xfrm rot="5400000">
          <a:off x="1738798" y="1355504"/>
          <a:ext cx="201098" cy="24131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5400000">
        <a:off x="1766953" y="1375614"/>
        <a:ext cx="144790" cy="140769"/>
      </dsp:txXfrm>
    </dsp:sp>
    <dsp:sp modelId="{D1FB1361-97F1-4520-9B38-CEDF807F8670}">
      <dsp:nvSpPr>
        <dsp:cNvPr id="0" name=""/>
        <dsp:cNvSpPr/>
      </dsp:nvSpPr>
      <dsp:spPr>
        <a:xfrm>
          <a:off x="803690" y="1610229"/>
          <a:ext cx="2071314" cy="536262"/>
        </a:xfrm>
        <a:prstGeom prst="roundRect">
          <a:avLst>
            <a:gd name="adj" fmla="val 10000"/>
          </a:avLst>
        </a:prstGeom>
        <a:solidFill>
          <a:schemeClr val="bg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000032"/>
              </a:solidFill>
            </a:rPr>
            <a:t>Partnership Intelligence Submission</a:t>
          </a:r>
        </a:p>
      </dsp:txBody>
      <dsp:txXfrm>
        <a:off x="819397" y="1625936"/>
        <a:ext cx="2039900" cy="504848"/>
      </dsp:txXfrm>
    </dsp:sp>
    <dsp:sp modelId="{1E757007-4F01-4440-BACF-5D04FD0874AC}">
      <dsp:nvSpPr>
        <dsp:cNvPr id="0" name=""/>
        <dsp:cNvSpPr/>
      </dsp:nvSpPr>
      <dsp:spPr>
        <a:xfrm rot="5400000">
          <a:off x="1738798" y="2159898"/>
          <a:ext cx="201098" cy="241318"/>
        </a:xfrm>
        <a:prstGeom prst="rightArrow">
          <a:avLst>
            <a:gd name="adj1" fmla="val 60000"/>
            <a:gd name="adj2" fmla="val 50000"/>
          </a:avLst>
        </a:prstGeom>
        <a:gradFill rotWithShape="0">
          <a:gsLst>
            <a:gs pos="0">
              <a:schemeClr val="accent1">
                <a:tint val="60000"/>
                <a:hueOff val="0"/>
                <a:satOff val="0"/>
                <a:lumOff val="0"/>
                <a:alphaOff val="0"/>
                <a:satMod val="103000"/>
                <a:lumMod val="102000"/>
                <a:tint val="94000"/>
              </a:schemeClr>
            </a:gs>
            <a:gs pos="50000">
              <a:schemeClr val="accent1">
                <a:tint val="60000"/>
                <a:hueOff val="0"/>
                <a:satOff val="0"/>
                <a:lumOff val="0"/>
                <a:alphaOff val="0"/>
                <a:satMod val="110000"/>
                <a:lumMod val="100000"/>
                <a:shade val="100000"/>
              </a:schemeClr>
            </a:gs>
            <a:gs pos="100000">
              <a:schemeClr val="accent1">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GB" sz="1000" kern="1200"/>
        </a:p>
      </dsp:txBody>
      <dsp:txXfrm rot="-5400000">
        <a:off x="1766953" y="2180008"/>
        <a:ext cx="144790" cy="140769"/>
      </dsp:txXfrm>
    </dsp:sp>
    <dsp:sp modelId="{56D56536-24D5-4E2D-AFEC-B814DF46F97E}">
      <dsp:nvSpPr>
        <dsp:cNvPr id="0" name=""/>
        <dsp:cNvSpPr/>
      </dsp:nvSpPr>
      <dsp:spPr>
        <a:xfrm>
          <a:off x="803690" y="2414623"/>
          <a:ext cx="2071314" cy="536262"/>
        </a:xfrm>
        <a:prstGeom prst="roundRect">
          <a:avLst>
            <a:gd name="adj" fmla="val 10000"/>
          </a:avLst>
        </a:prstGeom>
        <a:solidFill>
          <a:schemeClr val="bg1"/>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GB" sz="1200" kern="1200">
              <a:solidFill>
                <a:srgbClr val="000032"/>
              </a:solidFill>
            </a:rPr>
            <a:t>Apply for / Access your account</a:t>
          </a:r>
        </a:p>
      </dsp:txBody>
      <dsp:txXfrm>
        <a:off x="819397" y="2430330"/>
        <a:ext cx="2039900" cy="5048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432149-27F0-4C32-B9DD-61C1CF3544FF}">
      <dsp:nvSpPr>
        <dsp:cNvPr id="0" name=""/>
        <dsp:cNvSpPr/>
      </dsp:nvSpPr>
      <dsp:spPr>
        <a:xfrm>
          <a:off x="1692" y="67680"/>
          <a:ext cx="2501473" cy="1723514"/>
        </a:xfrm>
        <a:prstGeom prst="roundRect">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6A78E7-3973-472B-B31D-979B1F0A6A00}">
      <dsp:nvSpPr>
        <dsp:cNvPr id="0" name=""/>
        <dsp:cNvSpPr/>
      </dsp:nvSpPr>
      <dsp:spPr>
        <a:xfrm>
          <a:off x="1692" y="1791195"/>
          <a:ext cx="2501473" cy="92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GB" sz="1400" kern="1200">
              <a:solidFill>
                <a:schemeClr val="bg1"/>
              </a:solidFill>
            </a:rPr>
            <a:t>A business premise which had signs of modern slavery &amp; human trafficking. </a:t>
          </a:r>
        </a:p>
      </dsp:txBody>
      <dsp:txXfrm>
        <a:off x="1692" y="1791195"/>
        <a:ext cx="2501473" cy="928046"/>
      </dsp:txXfrm>
    </dsp:sp>
    <dsp:sp modelId="{12821CA4-214E-4CDC-B946-C6FE53F2A06D}">
      <dsp:nvSpPr>
        <dsp:cNvPr id="0" name=""/>
        <dsp:cNvSpPr/>
      </dsp:nvSpPr>
      <dsp:spPr>
        <a:xfrm>
          <a:off x="2753418" y="67680"/>
          <a:ext cx="2501473" cy="1723514"/>
        </a:xfrm>
        <a:prstGeom prst="roundRect">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6612378-3D76-4A3F-BBED-44D3C9CD2120}">
      <dsp:nvSpPr>
        <dsp:cNvPr id="0" name=""/>
        <dsp:cNvSpPr/>
      </dsp:nvSpPr>
      <dsp:spPr>
        <a:xfrm>
          <a:off x="2753418" y="1791195"/>
          <a:ext cx="2501473" cy="92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GB" sz="1400" kern="1200">
              <a:solidFill>
                <a:schemeClr val="bg1"/>
              </a:solidFill>
            </a:rPr>
            <a:t>Members of the public passing information to a partner regarding possible locations, victims and perpetrators of CSE.</a:t>
          </a:r>
        </a:p>
      </dsp:txBody>
      <dsp:txXfrm>
        <a:off x="2753418" y="1791195"/>
        <a:ext cx="2501473" cy="928046"/>
      </dsp:txXfrm>
    </dsp:sp>
    <dsp:sp modelId="{AFB8267E-FEA6-4C28-8E14-3AF0702F8C6B}">
      <dsp:nvSpPr>
        <dsp:cNvPr id="0" name=""/>
        <dsp:cNvSpPr/>
      </dsp:nvSpPr>
      <dsp:spPr>
        <a:xfrm>
          <a:off x="1692" y="2969389"/>
          <a:ext cx="2501473" cy="1723514"/>
        </a:xfrm>
        <a:prstGeom prst="roundRect">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34E7910-800D-47B9-A69F-D7B3CC426785}">
      <dsp:nvSpPr>
        <dsp:cNvPr id="0" name=""/>
        <dsp:cNvSpPr/>
      </dsp:nvSpPr>
      <dsp:spPr>
        <a:xfrm>
          <a:off x="1692" y="4692904"/>
          <a:ext cx="2501473" cy="92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GB" sz="1400" kern="1200">
              <a:solidFill>
                <a:schemeClr val="bg1"/>
              </a:solidFill>
            </a:rPr>
            <a:t>Key intelligence about an organised crime gang from West Yorkshire operating across the country. </a:t>
          </a:r>
        </a:p>
      </dsp:txBody>
      <dsp:txXfrm>
        <a:off x="1692" y="4692904"/>
        <a:ext cx="2501473" cy="928046"/>
      </dsp:txXfrm>
    </dsp:sp>
    <dsp:sp modelId="{DF753E56-58E8-48E1-88DE-471ACA0CA5C8}">
      <dsp:nvSpPr>
        <dsp:cNvPr id="0" name=""/>
        <dsp:cNvSpPr/>
      </dsp:nvSpPr>
      <dsp:spPr>
        <a:xfrm>
          <a:off x="2753418" y="2969389"/>
          <a:ext cx="2501473" cy="1723514"/>
        </a:xfrm>
        <a:prstGeom prst="roundRect">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7CC86A-5617-400E-A9AF-2AF23C39BA5F}">
      <dsp:nvSpPr>
        <dsp:cNvPr id="0" name=""/>
        <dsp:cNvSpPr/>
      </dsp:nvSpPr>
      <dsp:spPr>
        <a:xfrm>
          <a:off x="2753418" y="4692904"/>
          <a:ext cx="2501473" cy="9280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0" numCol="1" spcCol="1270" anchor="t" anchorCtr="0">
          <a:noAutofit/>
        </a:bodyPr>
        <a:lstStyle/>
        <a:p>
          <a:pPr marL="0" lvl="0" indent="0" algn="ctr" defTabSz="622300">
            <a:lnSpc>
              <a:spcPct val="90000"/>
            </a:lnSpc>
            <a:spcBef>
              <a:spcPct val="0"/>
            </a:spcBef>
            <a:spcAft>
              <a:spcPct val="35000"/>
            </a:spcAft>
            <a:buNone/>
          </a:pPr>
          <a:r>
            <a:rPr lang="en-GB" sz="1400" kern="1200">
              <a:solidFill>
                <a:schemeClr val="bg1"/>
              </a:solidFill>
            </a:rPr>
            <a:t>Information about knife crime and gang involvement following stabbings at high schools.</a:t>
          </a:r>
        </a:p>
      </dsp:txBody>
      <dsp:txXfrm>
        <a:off x="2753418" y="4692904"/>
        <a:ext cx="2501473" cy="9280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E8C1F8-C600-4706-895C-BCCB78809655}">
      <dsp:nvSpPr>
        <dsp:cNvPr id="0" name=""/>
        <dsp:cNvSpPr/>
      </dsp:nvSpPr>
      <dsp:spPr>
        <a:xfrm>
          <a:off x="1454936" y="2470289"/>
          <a:ext cx="1690702" cy="1451763"/>
        </a:xfrm>
        <a:prstGeom prst="hexagon">
          <a:avLst>
            <a:gd name="adj" fmla="val 25000"/>
            <a:gd name="vf" fmla="val 115470"/>
          </a:avLst>
        </a:prstGeom>
        <a:gradFill rotWithShape="0">
          <a:gsLst>
            <a:gs pos="0">
              <a:schemeClr val="accent1">
                <a:shade val="50000"/>
                <a:hueOff val="0"/>
                <a:satOff val="0"/>
                <a:lumOff val="0"/>
                <a:alphaOff val="0"/>
                <a:satMod val="103000"/>
                <a:lumMod val="102000"/>
                <a:tint val="94000"/>
              </a:schemeClr>
            </a:gs>
            <a:gs pos="50000">
              <a:schemeClr val="accent1">
                <a:shade val="50000"/>
                <a:hueOff val="0"/>
                <a:satOff val="0"/>
                <a:lumOff val="0"/>
                <a:alphaOff val="0"/>
                <a:satMod val="110000"/>
                <a:lumMod val="100000"/>
                <a:shade val="100000"/>
              </a:schemeClr>
            </a:gs>
            <a:gs pos="100000">
              <a:schemeClr val="accent1">
                <a:shade val="50000"/>
                <a:hueOff val="0"/>
                <a:satOff val="0"/>
                <a:lumOff val="0"/>
                <a:alphaOff val="0"/>
                <a:lumMod val="99000"/>
                <a:satMod val="120000"/>
                <a:shade val="78000"/>
              </a:schemeClr>
            </a:gs>
          </a:gsLst>
          <a:lin ang="5400000" scaled="0"/>
        </a:gradFill>
        <a:ln w="6350" cap="flat" cmpd="sng" algn="ctr">
          <a:solidFill>
            <a:schemeClr val="accent1">
              <a:shade val="50000"/>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Corruption within law enforcement organisations and professional bodies</a:t>
          </a:r>
          <a:br>
            <a:rPr lang="en-GB" sz="1400" kern="1200"/>
          </a:br>
          <a:endParaRPr lang="en-GB" sz="1400" kern="1200"/>
        </a:p>
      </dsp:txBody>
      <dsp:txXfrm>
        <a:off x="1716808" y="2695152"/>
        <a:ext cx="1166958" cy="1002037"/>
      </dsp:txXfrm>
    </dsp:sp>
    <dsp:sp modelId="{B2D03962-CFD2-4769-A775-7AA1359C0B6E}">
      <dsp:nvSpPr>
        <dsp:cNvPr id="0" name=""/>
        <dsp:cNvSpPr/>
      </dsp:nvSpPr>
      <dsp:spPr>
        <a:xfrm>
          <a:off x="1495276" y="3074964"/>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91FF86C3-3746-4DDA-98A3-04F78D9343B0}">
      <dsp:nvSpPr>
        <dsp:cNvPr id="0" name=""/>
        <dsp:cNvSpPr/>
      </dsp:nvSpPr>
      <dsp:spPr>
        <a:xfrm>
          <a:off x="0" y="1623201"/>
          <a:ext cx="1690702" cy="1451763"/>
        </a:xfrm>
        <a:prstGeom prst="hexagon">
          <a:avLst>
            <a:gd name="adj" fmla="val 25000"/>
            <a:gd name="vf" fmla="val 115470"/>
          </a:avLst>
        </a:prstGeom>
        <a:blipFill>
          <a:blip xmlns:r="http://schemas.openxmlformats.org/officeDocument/2006/relationships" r:embed="rId1"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405C55E2-A785-42E2-A2A3-91BFBEE3F728}">
      <dsp:nvSpPr>
        <dsp:cNvPr id="0" name=""/>
        <dsp:cNvSpPr/>
      </dsp:nvSpPr>
      <dsp:spPr>
        <a:xfrm>
          <a:off x="1158211" y="2882344"/>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5B0C8A89-B93F-4A36-AAC1-CDE859D68326}">
      <dsp:nvSpPr>
        <dsp:cNvPr id="0" name=""/>
        <dsp:cNvSpPr/>
      </dsp:nvSpPr>
      <dsp:spPr>
        <a:xfrm>
          <a:off x="4370403" y="2392540"/>
          <a:ext cx="1690702" cy="1451763"/>
        </a:xfrm>
        <a:prstGeom prst="hexagon">
          <a:avLst>
            <a:gd name="adj" fmla="val 25000"/>
            <a:gd name="vf" fmla="val 115470"/>
          </a:avLst>
        </a:prstGeom>
        <a:gradFill rotWithShape="0">
          <a:gsLst>
            <a:gs pos="0">
              <a:schemeClr val="accent1">
                <a:shade val="50000"/>
                <a:hueOff val="4988"/>
                <a:satOff val="7038"/>
                <a:lumOff val="8855"/>
                <a:alphaOff val="0"/>
                <a:satMod val="103000"/>
                <a:lumMod val="102000"/>
                <a:tint val="94000"/>
              </a:schemeClr>
            </a:gs>
            <a:gs pos="50000">
              <a:schemeClr val="accent1">
                <a:shade val="50000"/>
                <a:hueOff val="4988"/>
                <a:satOff val="7038"/>
                <a:lumOff val="8855"/>
                <a:alphaOff val="0"/>
                <a:satMod val="110000"/>
                <a:lumMod val="100000"/>
                <a:shade val="100000"/>
              </a:schemeClr>
            </a:gs>
            <a:gs pos="100000">
              <a:schemeClr val="accent1">
                <a:shade val="50000"/>
                <a:hueOff val="4988"/>
                <a:satOff val="7038"/>
                <a:lumOff val="8855"/>
                <a:alphaOff val="0"/>
                <a:lumMod val="99000"/>
                <a:satMod val="120000"/>
                <a:shade val="78000"/>
              </a:schemeClr>
            </a:gs>
          </a:gsLst>
          <a:lin ang="5400000" scaled="0"/>
        </a:gradFill>
        <a:ln w="6350" cap="flat" cmpd="sng" algn="ctr">
          <a:solidFill>
            <a:schemeClr val="accent1">
              <a:shade val="50000"/>
              <a:hueOff val="4988"/>
              <a:satOff val="7038"/>
              <a:lumOff val="885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Firearms</a:t>
          </a:r>
        </a:p>
      </dsp:txBody>
      <dsp:txXfrm>
        <a:off x="4632275" y="2617403"/>
        <a:ext cx="1166958" cy="1002037"/>
      </dsp:txXfrm>
    </dsp:sp>
    <dsp:sp modelId="{2ECBB0C4-9CAC-4C0C-A949-2DA3FE802DEE}">
      <dsp:nvSpPr>
        <dsp:cNvPr id="0" name=""/>
        <dsp:cNvSpPr/>
      </dsp:nvSpPr>
      <dsp:spPr>
        <a:xfrm>
          <a:off x="4073463" y="2874683"/>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15367991-E992-45DF-9000-FAD741EC6EB8}">
      <dsp:nvSpPr>
        <dsp:cNvPr id="0" name=""/>
        <dsp:cNvSpPr/>
      </dsp:nvSpPr>
      <dsp:spPr>
        <a:xfrm>
          <a:off x="2874877" y="1662467"/>
          <a:ext cx="1690702" cy="1451763"/>
        </a:xfrm>
        <a:prstGeom prst="hexagon">
          <a:avLst>
            <a:gd name="adj" fmla="val 25000"/>
            <a:gd name="vf" fmla="val 115470"/>
          </a:avLst>
        </a:prstGeom>
        <a:blipFill>
          <a:blip xmlns:r="http://schemas.openxmlformats.org/officeDocument/2006/relationships" r:embed="rId2"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4988"/>
              <a:satOff val="7038"/>
              <a:lumOff val="8855"/>
              <a:alphaOff val="0"/>
            </a:schemeClr>
          </a:solidFill>
          <a:prstDash val="solid"/>
          <a:miter lim="800000"/>
        </a:ln>
        <a:effectLst/>
      </dsp:spPr>
      <dsp:style>
        <a:lnRef idx="1">
          <a:scrgbClr r="0" g="0" b="0"/>
        </a:lnRef>
        <a:fillRef idx="1">
          <a:scrgbClr r="0" g="0" b="0"/>
        </a:fillRef>
        <a:effectRef idx="2">
          <a:scrgbClr r="0" g="0" b="0"/>
        </a:effectRef>
        <a:fontRef idx="minor"/>
      </dsp:style>
    </dsp:sp>
    <dsp:sp modelId="{EC42B788-E254-458B-AAF7-7D286FB0B77C}">
      <dsp:nvSpPr>
        <dsp:cNvPr id="0" name=""/>
        <dsp:cNvSpPr/>
      </dsp:nvSpPr>
      <dsp:spPr>
        <a:xfrm>
          <a:off x="4405149" y="3068945"/>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5EEAA809-FC24-4033-A1CA-719C6E2D44BE}">
      <dsp:nvSpPr>
        <dsp:cNvPr id="0" name=""/>
        <dsp:cNvSpPr/>
      </dsp:nvSpPr>
      <dsp:spPr>
        <a:xfrm>
          <a:off x="1454936" y="820983"/>
          <a:ext cx="1690702" cy="1451763"/>
        </a:xfrm>
        <a:prstGeom prst="hexagon">
          <a:avLst>
            <a:gd name="adj" fmla="val 25000"/>
            <a:gd name="vf" fmla="val 115470"/>
          </a:avLst>
        </a:prstGeom>
        <a:gradFill rotWithShape="0">
          <a:gsLst>
            <a:gs pos="0">
              <a:schemeClr val="accent1">
                <a:shade val="50000"/>
                <a:hueOff val="9975"/>
                <a:satOff val="14076"/>
                <a:lumOff val="17709"/>
                <a:alphaOff val="0"/>
                <a:satMod val="103000"/>
                <a:lumMod val="102000"/>
                <a:tint val="94000"/>
              </a:schemeClr>
            </a:gs>
            <a:gs pos="50000">
              <a:schemeClr val="accent1">
                <a:shade val="50000"/>
                <a:hueOff val="9975"/>
                <a:satOff val="14076"/>
                <a:lumOff val="17709"/>
                <a:alphaOff val="0"/>
                <a:satMod val="110000"/>
                <a:lumMod val="100000"/>
                <a:shade val="100000"/>
              </a:schemeClr>
            </a:gs>
            <a:gs pos="100000">
              <a:schemeClr val="accent1">
                <a:shade val="50000"/>
                <a:hueOff val="9975"/>
                <a:satOff val="14076"/>
                <a:lumOff val="17709"/>
                <a:alphaOff val="0"/>
                <a:lumMod val="99000"/>
                <a:satMod val="120000"/>
                <a:shade val="78000"/>
              </a:schemeClr>
            </a:gs>
          </a:gsLst>
          <a:lin ang="5400000" scaled="0"/>
        </a:gradFill>
        <a:ln w="6350" cap="flat" cmpd="sng" algn="ctr">
          <a:solidFill>
            <a:schemeClr val="accent1">
              <a:shade val="50000"/>
              <a:hueOff val="9975"/>
              <a:satOff val="14076"/>
              <a:lumOff val="1770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Human trafficking and organised immigration crime</a:t>
          </a:r>
        </a:p>
      </dsp:txBody>
      <dsp:txXfrm>
        <a:off x="1716808" y="1045846"/>
        <a:ext cx="1166958" cy="1002037"/>
      </dsp:txXfrm>
    </dsp:sp>
    <dsp:sp modelId="{56006D56-CE2B-4641-9858-23011D50F48E}">
      <dsp:nvSpPr>
        <dsp:cNvPr id="0" name=""/>
        <dsp:cNvSpPr/>
      </dsp:nvSpPr>
      <dsp:spPr>
        <a:xfrm>
          <a:off x="2605976" y="840682"/>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C56F4099-A61C-47AB-B5B4-28990476BED6}">
      <dsp:nvSpPr>
        <dsp:cNvPr id="0" name=""/>
        <dsp:cNvSpPr/>
      </dsp:nvSpPr>
      <dsp:spPr>
        <a:xfrm>
          <a:off x="2909872" y="13839"/>
          <a:ext cx="1690702" cy="1451763"/>
        </a:xfrm>
        <a:prstGeom prst="hexagon">
          <a:avLst>
            <a:gd name="adj" fmla="val 25000"/>
            <a:gd name="vf" fmla="val 115470"/>
          </a:avLst>
        </a:prstGeom>
        <a:blipFill>
          <a:blip xmlns:r="http://schemas.openxmlformats.org/officeDocument/2006/relationships" r:embed="rId3"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9975"/>
              <a:satOff val="14076"/>
              <a:lumOff val="17709"/>
              <a:alphaOff val="0"/>
            </a:schemeClr>
          </a:solidFill>
          <a:prstDash val="solid"/>
          <a:miter lim="800000"/>
        </a:ln>
        <a:effectLst/>
      </dsp:spPr>
      <dsp:style>
        <a:lnRef idx="1">
          <a:scrgbClr r="0" g="0" b="0"/>
        </a:lnRef>
        <a:fillRef idx="1">
          <a:scrgbClr r="0" g="0" b="0"/>
        </a:fillRef>
        <a:effectRef idx="2">
          <a:scrgbClr r="0" g="0" b="0"/>
        </a:effectRef>
        <a:fontRef idx="minor"/>
      </dsp:style>
    </dsp:sp>
    <dsp:sp modelId="{0200A27C-B40F-49F4-89C6-AE1C258C174F}">
      <dsp:nvSpPr>
        <dsp:cNvPr id="0" name=""/>
        <dsp:cNvSpPr/>
      </dsp:nvSpPr>
      <dsp:spPr>
        <a:xfrm>
          <a:off x="2957384" y="656818"/>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0F365E3C-C4A3-43BE-93C1-098A6A8E3C9F}">
      <dsp:nvSpPr>
        <dsp:cNvPr id="0" name=""/>
        <dsp:cNvSpPr/>
      </dsp:nvSpPr>
      <dsp:spPr>
        <a:xfrm>
          <a:off x="4363912" y="817699"/>
          <a:ext cx="1690702" cy="1451763"/>
        </a:xfrm>
        <a:prstGeom prst="hexagon">
          <a:avLst>
            <a:gd name="adj" fmla="val 25000"/>
            <a:gd name="vf" fmla="val 115470"/>
          </a:avLst>
        </a:prstGeom>
        <a:gradFill rotWithShape="0">
          <a:gsLst>
            <a:gs pos="0">
              <a:schemeClr val="accent1">
                <a:shade val="50000"/>
                <a:hueOff val="14963"/>
                <a:satOff val="21114"/>
                <a:lumOff val="26564"/>
                <a:alphaOff val="0"/>
                <a:satMod val="103000"/>
                <a:lumMod val="102000"/>
                <a:tint val="94000"/>
              </a:schemeClr>
            </a:gs>
            <a:gs pos="50000">
              <a:schemeClr val="accent1">
                <a:shade val="50000"/>
                <a:hueOff val="14963"/>
                <a:satOff val="21114"/>
                <a:lumOff val="26564"/>
                <a:alphaOff val="0"/>
                <a:satMod val="110000"/>
                <a:lumMod val="100000"/>
                <a:shade val="100000"/>
              </a:schemeClr>
            </a:gs>
            <a:gs pos="100000">
              <a:schemeClr val="accent1">
                <a:shade val="50000"/>
                <a:hueOff val="14963"/>
                <a:satOff val="21114"/>
                <a:lumOff val="26564"/>
                <a:alphaOff val="0"/>
                <a:lumMod val="99000"/>
                <a:satMod val="120000"/>
                <a:shade val="78000"/>
              </a:schemeClr>
            </a:gs>
          </a:gsLst>
          <a:lin ang="5400000" scaled="0"/>
        </a:gradFill>
        <a:ln w="6350" cap="flat" cmpd="sng" algn="ctr">
          <a:solidFill>
            <a:schemeClr val="accent1">
              <a:shade val="50000"/>
              <a:hueOff val="14963"/>
              <a:satOff val="21114"/>
              <a:lumOff val="2656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Organised Exploitation of Vulnerable People (OEVP)</a:t>
          </a:r>
          <a:br>
            <a:rPr lang="en-GB" sz="1400" kern="1200"/>
          </a:br>
          <a:endParaRPr lang="en-GB" sz="1400" kern="1200"/>
        </a:p>
      </dsp:txBody>
      <dsp:txXfrm>
        <a:off x="4625784" y="1042562"/>
        <a:ext cx="1166958" cy="1002037"/>
      </dsp:txXfrm>
    </dsp:sp>
    <dsp:sp modelId="{83D1CACB-790E-4A1A-B970-7846A839F22C}">
      <dsp:nvSpPr>
        <dsp:cNvPr id="0" name=""/>
        <dsp:cNvSpPr/>
      </dsp:nvSpPr>
      <dsp:spPr>
        <a:xfrm>
          <a:off x="5826917" y="1461225"/>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FE3E3424-1D3F-4E21-8F15-B729126DE658}">
      <dsp:nvSpPr>
        <dsp:cNvPr id="0" name=""/>
        <dsp:cNvSpPr/>
      </dsp:nvSpPr>
      <dsp:spPr>
        <a:xfrm>
          <a:off x="5818849" y="1634145"/>
          <a:ext cx="1690702" cy="1451763"/>
        </a:xfrm>
        <a:prstGeom prst="hexagon">
          <a:avLst>
            <a:gd name="adj" fmla="val 25000"/>
            <a:gd name="vf" fmla="val 115470"/>
          </a:avLst>
        </a:prstGeom>
        <a:blipFill>
          <a:blip xmlns:r="http://schemas.openxmlformats.org/officeDocument/2006/relationships" r:embed="rId4"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14963"/>
              <a:satOff val="21114"/>
              <a:lumOff val="26564"/>
              <a:alphaOff val="0"/>
            </a:schemeClr>
          </a:solidFill>
          <a:prstDash val="solid"/>
          <a:miter lim="800000"/>
        </a:ln>
        <a:effectLst/>
      </dsp:spPr>
      <dsp:style>
        <a:lnRef idx="1">
          <a:scrgbClr r="0" g="0" b="0"/>
        </a:lnRef>
        <a:fillRef idx="1">
          <a:scrgbClr r="0" g="0" b="0"/>
        </a:fillRef>
        <a:effectRef idx="2">
          <a:scrgbClr r="0" g="0" b="0"/>
        </a:effectRef>
        <a:fontRef idx="minor"/>
      </dsp:style>
    </dsp:sp>
    <dsp:sp modelId="{0A2B1574-6075-4E23-9D4D-C2D754CD4D2C}">
      <dsp:nvSpPr>
        <dsp:cNvPr id="0" name=""/>
        <dsp:cNvSpPr/>
      </dsp:nvSpPr>
      <dsp:spPr>
        <a:xfrm>
          <a:off x="6148742" y="1659864"/>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0E5728B9-CB15-42FD-A682-61DA9163355A}">
      <dsp:nvSpPr>
        <dsp:cNvPr id="0" name=""/>
        <dsp:cNvSpPr/>
      </dsp:nvSpPr>
      <dsp:spPr>
        <a:xfrm>
          <a:off x="5818849" y="29161"/>
          <a:ext cx="1690702" cy="1451763"/>
        </a:xfrm>
        <a:prstGeom prst="hexagon">
          <a:avLst>
            <a:gd name="adj" fmla="val 25000"/>
            <a:gd name="vf" fmla="val 115470"/>
          </a:avLst>
        </a:prstGeom>
        <a:gradFill rotWithShape="0">
          <a:gsLst>
            <a:gs pos="0">
              <a:schemeClr val="accent1">
                <a:shade val="50000"/>
                <a:hueOff val="14963"/>
                <a:satOff val="21114"/>
                <a:lumOff val="26564"/>
                <a:alphaOff val="0"/>
                <a:satMod val="103000"/>
                <a:lumMod val="102000"/>
                <a:tint val="94000"/>
              </a:schemeClr>
            </a:gs>
            <a:gs pos="50000">
              <a:schemeClr val="accent1">
                <a:shade val="50000"/>
                <a:hueOff val="14963"/>
                <a:satOff val="21114"/>
                <a:lumOff val="26564"/>
                <a:alphaOff val="0"/>
                <a:satMod val="110000"/>
                <a:lumMod val="100000"/>
                <a:shade val="100000"/>
              </a:schemeClr>
            </a:gs>
            <a:gs pos="100000">
              <a:schemeClr val="accent1">
                <a:shade val="50000"/>
                <a:hueOff val="14963"/>
                <a:satOff val="21114"/>
                <a:lumOff val="26564"/>
                <a:alphaOff val="0"/>
                <a:lumMod val="99000"/>
                <a:satMod val="120000"/>
                <a:shade val="78000"/>
              </a:schemeClr>
            </a:gs>
          </a:gsLst>
          <a:lin ang="5400000" scaled="0"/>
        </a:gradFill>
        <a:ln w="6350" cap="flat" cmpd="sng" algn="ctr">
          <a:solidFill>
            <a:schemeClr val="accent1">
              <a:shade val="50000"/>
              <a:hueOff val="14963"/>
              <a:satOff val="21114"/>
              <a:lumOff val="26564"/>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Fraud and economic crime &amp;</a:t>
          </a:r>
          <a:br>
            <a:rPr lang="en-GB" sz="1400" kern="1200"/>
          </a:br>
          <a:r>
            <a:rPr lang="en-GB" sz="1400" kern="1200"/>
            <a:t>the rising threat from cyber related crime</a:t>
          </a:r>
        </a:p>
      </dsp:txBody>
      <dsp:txXfrm>
        <a:off x="6080721" y="254024"/>
        <a:ext cx="1166958" cy="1002037"/>
      </dsp:txXfrm>
    </dsp:sp>
    <dsp:sp modelId="{8EB22A63-C63F-4F0C-84AD-B54F4A809CBF}">
      <dsp:nvSpPr>
        <dsp:cNvPr id="0" name=""/>
        <dsp:cNvSpPr/>
      </dsp:nvSpPr>
      <dsp:spPr>
        <a:xfrm>
          <a:off x="7281853" y="679801"/>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E7C8929E-09A8-4BCD-8271-E55B25CCD508}">
      <dsp:nvSpPr>
        <dsp:cNvPr id="0" name=""/>
        <dsp:cNvSpPr/>
      </dsp:nvSpPr>
      <dsp:spPr>
        <a:xfrm>
          <a:off x="7273785" y="839041"/>
          <a:ext cx="1690702" cy="1451763"/>
        </a:xfrm>
        <a:prstGeom prst="hexagon">
          <a:avLst>
            <a:gd name="adj" fmla="val 25000"/>
            <a:gd name="vf" fmla="val 115470"/>
          </a:avLst>
        </a:prstGeom>
        <a:blipFill>
          <a:blip xmlns:r="http://schemas.openxmlformats.org/officeDocument/2006/relationships" r:embed="rId5"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14963"/>
              <a:satOff val="21114"/>
              <a:lumOff val="26564"/>
              <a:alphaOff val="0"/>
            </a:schemeClr>
          </a:solidFill>
          <a:prstDash val="solid"/>
          <a:miter lim="800000"/>
        </a:ln>
        <a:effectLst/>
      </dsp:spPr>
      <dsp:style>
        <a:lnRef idx="1">
          <a:scrgbClr r="0" g="0" b="0"/>
        </a:lnRef>
        <a:fillRef idx="1">
          <a:scrgbClr r="0" g="0" b="0"/>
        </a:fillRef>
        <a:effectRef idx="2">
          <a:scrgbClr r="0" g="0" b="0"/>
        </a:effectRef>
        <a:fontRef idx="minor"/>
      </dsp:style>
    </dsp:sp>
    <dsp:sp modelId="{4E82F223-06D9-4E14-893B-685A283D96D2}">
      <dsp:nvSpPr>
        <dsp:cNvPr id="0" name=""/>
        <dsp:cNvSpPr/>
      </dsp:nvSpPr>
      <dsp:spPr>
        <a:xfrm>
          <a:off x="7610850" y="871326"/>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6DC5E2D8-E647-417F-BF7E-59A85279E370}">
      <dsp:nvSpPr>
        <dsp:cNvPr id="0" name=""/>
        <dsp:cNvSpPr/>
      </dsp:nvSpPr>
      <dsp:spPr>
        <a:xfrm>
          <a:off x="7273785" y="2441288"/>
          <a:ext cx="1690702" cy="1451763"/>
        </a:xfrm>
        <a:prstGeom prst="hexagon">
          <a:avLst>
            <a:gd name="adj" fmla="val 25000"/>
            <a:gd name="vf" fmla="val 115470"/>
          </a:avLst>
        </a:prstGeom>
        <a:gradFill rotWithShape="0">
          <a:gsLst>
            <a:gs pos="0">
              <a:schemeClr val="accent1">
                <a:shade val="50000"/>
                <a:hueOff val="9975"/>
                <a:satOff val="14076"/>
                <a:lumOff val="17709"/>
                <a:alphaOff val="0"/>
                <a:satMod val="103000"/>
                <a:lumMod val="102000"/>
                <a:tint val="94000"/>
              </a:schemeClr>
            </a:gs>
            <a:gs pos="50000">
              <a:schemeClr val="accent1">
                <a:shade val="50000"/>
                <a:hueOff val="9975"/>
                <a:satOff val="14076"/>
                <a:lumOff val="17709"/>
                <a:alphaOff val="0"/>
                <a:satMod val="110000"/>
                <a:lumMod val="100000"/>
                <a:shade val="100000"/>
              </a:schemeClr>
            </a:gs>
            <a:gs pos="100000">
              <a:schemeClr val="accent1">
                <a:shade val="50000"/>
                <a:hueOff val="9975"/>
                <a:satOff val="14076"/>
                <a:lumOff val="17709"/>
                <a:alphaOff val="0"/>
                <a:lumMod val="99000"/>
                <a:satMod val="120000"/>
                <a:shade val="78000"/>
              </a:schemeClr>
            </a:gs>
          </a:gsLst>
          <a:lin ang="5400000" scaled="0"/>
        </a:gradFill>
        <a:ln w="6350" cap="flat" cmpd="sng" algn="ctr">
          <a:solidFill>
            <a:schemeClr val="accent1">
              <a:shade val="50000"/>
              <a:hueOff val="9975"/>
              <a:satOff val="14076"/>
              <a:lumOff val="17709"/>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Drugs- including County Lines</a:t>
          </a:r>
        </a:p>
      </dsp:txBody>
      <dsp:txXfrm>
        <a:off x="7535657" y="2666151"/>
        <a:ext cx="1166958" cy="1002037"/>
      </dsp:txXfrm>
    </dsp:sp>
    <dsp:sp modelId="{8A03C4E9-78C0-404D-A1EC-E88A30C69448}">
      <dsp:nvSpPr>
        <dsp:cNvPr id="0" name=""/>
        <dsp:cNvSpPr/>
      </dsp:nvSpPr>
      <dsp:spPr>
        <a:xfrm>
          <a:off x="7609057" y="3713018"/>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ADD2C38E-2D43-4509-B932-2A63B49E7C08}">
      <dsp:nvSpPr>
        <dsp:cNvPr id="0" name=""/>
        <dsp:cNvSpPr/>
      </dsp:nvSpPr>
      <dsp:spPr>
        <a:xfrm>
          <a:off x="5818849" y="3236393"/>
          <a:ext cx="1690702" cy="1451763"/>
        </a:xfrm>
        <a:prstGeom prst="hexagon">
          <a:avLst>
            <a:gd name="adj" fmla="val 25000"/>
            <a:gd name="vf" fmla="val 115470"/>
          </a:avLst>
        </a:prstGeom>
        <a:blipFill>
          <a:blip xmlns:r="http://schemas.openxmlformats.org/officeDocument/2006/relationships" r:embed="rId6"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9975"/>
              <a:satOff val="14076"/>
              <a:lumOff val="17709"/>
              <a:alphaOff val="0"/>
            </a:schemeClr>
          </a:solidFill>
          <a:prstDash val="solid"/>
          <a:miter lim="800000"/>
        </a:ln>
        <a:effectLst/>
      </dsp:spPr>
      <dsp:style>
        <a:lnRef idx="1">
          <a:scrgbClr r="0" g="0" b="0"/>
        </a:lnRef>
        <a:fillRef idx="1">
          <a:scrgbClr r="0" g="0" b="0"/>
        </a:fillRef>
        <a:effectRef idx="2">
          <a:scrgbClr r="0" g="0" b="0"/>
        </a:effectRef>
        <a:fontRef idx="minor"/>
      </dsp:style>
    </dsp:sp>
    <dsp:sp modelId="{D50380B9-149A-47D2-890B-1F6373DC1440}">
      <dsp:nvSpPr>
        <dsp:cNvPr id="0" name=""/>
        <dsp:cNvSpPr/>
      </dsp:nvSpPr>
      <dsp:spPr>
        <a:xfrm>
          <a:off x="7295300" y="3873352"/>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64ECDA68-3597-4341-95EE-0EDCDA055B10}">
      <dsp:nvSpPr>
        <dsp:cNvPr id="0" name=""/>
        <dsp:cNvSpPr/>
      </dsp:nvSpPr>
      <dsp:spPr>
        <a:xfrm>
          <a:off x="2908079" y="3227090"/>
          <a:ext cx="1690702" cy="1451763"/>
        </a:xfrm>
        <a:prstGeom prst="hexagon">
          <a:avLst>
            <a:gd name="adj" fmla="val 25000"/>
            <a:gd name="vf" fmla="val 115470"/>
          </a:avLst>
        </a:prstGeom>
        <a:gradFill rotWithShape="0">
          <a:gsLst>
            <a:gs pos="0">
              <a:schemeClr val="accent1">
                <a:shade val="50000"/>
                <a:hueOff val="4988"/>
                <a:satOff val="7038"/>
                <a:lumOff val="8855"/>
                <a:alphaOff val="0"/>
                <a:satMod val="103000"/>
                <a:lumMod val="102000"/>
                <a:tint val="94000"/>
              </a:schemeClr>
            </a:gs>
            <a:gs pos="50000">
              <a:schemeClr val="accent1">
                <a:shade val="50000"/>
                <a:hueOff val="4988"/>
                <a:satOff val="7038"/>
                <a:lumOff val="8855"/>
                <a:alphaOff val="0"/>
                <a:satMod val="110000"/>
                <a:lumMod val="100000"/>
                <a:shade val="100000"/>
              </a:schemeClr>
            </a:gs>
            <a:gs pos="100000">
              <a:schemeClr val="accent1">
                <a:shade val="50000"/>
                <a:hueOff val="4988"/>
                <a:satOff val="7038"/>
                <a:lumOff val="8855"/>
                <a:alphaOff val="0"/>
                <a:lumMod val="99000"/>
                <a:satMod val="120000"/>
                <a:shade val="78000"/>
              </a:schemeClr>
            </a:gs>
          </a:gsLst>
          <a:lin ang="5400000" scaled="0"/>
        </a:gradFill>
        <a:ln w="6350" cap="flat" cmpd="sng" algn="ctr">
          <a:solidFill>
            <a:schemeClr val="accent1">
              <a:shade val="50000"/>
              <a:hueOff val="4988"/>
              <a:satOff val="7038"/>
              <a:lumOff val="8855"/>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txBody>
        <a:bodyPr spcFirstLastPara="0" vert="horz" wrap="square" lIns="0" tIns="17780" rIns="0" bIns="17780" numCol="1" spcCol="1270" anchor="ctr" anchorCtr="0">
          <a:noAutofit/>
        </a:bodyPr>
        <a:lstStyle/>
        <a:p>
          <a:pPr marL="0" lvl="0" indent="0" algn="ctr" defTabSz="622300">
            <a:lnSpc>
              <a:spcPct val="90000"/>
            </a:lnSpc>
            <a:spcBef>
              <a:spcPct val="0"/>
            </a:spcBef>
            <a:spcAft>
              <a:spcPct val="35000"/>
            </a:spcAft>
            <a:buNone/>
          </a:pPr>
          <a:r>
            <a:rPr lang="en-GB" sz="1400" kern="1200"/>
            <a:t>Organised acquisitive crime including burglary and robbery</a:t>
          </a:r>
        </a:p>
      </dsp:txBody>
      <dsp:txXfrm>
        <a:off x="3169951" y="3451953"/>
        <a:ext cx="1166958" cy="1002037"/>
      </dsp:txXfrm>
    </dsp:sp>
    <dsp:sp modelId="{A270295D-9E2E-4D1C-BD34-F2DF03B79E29}">
      <dsp:nvSpPr>
        <dsp:cNvPr id="0" name=""/>
        <dsp:cNvSpPr/>
      </dsp:nvSpPr>
      <dsp:spPr>
        <a:xfrm>
          <a:off x="2956488" y="3870616"/>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 modelId="{8A24285D-78E0-4C76-8B3D-1BA52CACD37B}">
      <dsp:nvSpPr>
        <dsp:cNvPr id="0" name=""/>
        <dsp:cNvSpPr/>
      </dsp:nvSpPr>
      <dsp:spPr>
        <a:xfrm>
          <a:off x="1454039" y="4034233"/>
          <a:ext cx="1690702" cy="1451763"/>
        </a:xfrm>
        <a:prstGeom prst="hexagon">
          <a:avLst>
            <a:gd name="adj" fmla="val 25000"/>
            <a:gd name="vf" fmla="val 115470"/>
          </a:avLst>
        </a:prstGeom>
        <a:blipFill>
          <a:blip xmlns:r="http://schemas.openxmlformats.org/officeDocument/2006/relationships" r:embed="rId7" cstate="email">
            <a:extLst>
              <a:ext uri="{28A0092B-C50C-407E-A947-70E740481C1C}">
                <a14:useLocalDpi xmlns:a14="http://schemas.microsoft.com/office/drawing/2010/main"/>
              </a:ext>
            </a:extLst>
          </a:blip>
          <a:srcRect/>
          <a:stretch>
            <a:fillRect/>
          </a:stretch>
        </a:blipFill>
        <a:ln w="6350" cap="flat" cmpd="sng" algn="ctr">
          <a:solidFill>
            <a:schemeClr val="accent1">
              <a:shade val="50000"/>
              <a:hueOff val="4988"/>
              <a:satOff val="7038"/>
              <a:lumOff val="8855"/>
              <a:alphaOff val="0"/>
            </a:schemeClr>
          </a:solidFill>
          <a:prstDash val="solid"/>
          <a:miter lim="800000"/>
        </a:ln>
        <a:effectLst/>
      </dsp:spPr>
      <dsp:style>
        <a:lnRef idx="1">
          <a:scrgbClr r="0" g="0" b="0"/>
        </a:lnRef>
        <a:fillRef idx="1">
          <a:scrgbClr r="0" g="0" b="0"/>
        </a:fillRef>
        <a:effectRef idx="2">
          <a:scrgbClr r="0" g="0" b="0"/>
        </a:effectRef>
        <a:fontRef idx="minor"/>
      </dsp:style>
    </dsp:sp>
    <dsp:sp modelId="{F1AF9177-6112-4926-8FF5-69A6FEAB4609}">
      <dsp:nvSpPr>
        <dsp:cNvPr id="0" name=""/>
        <dsp:cNvSpPr/>
      </dsp:nvSpPr>
      <dsp:spPr>
        <a:xfrm>
          <a:off x="2604183" y="4054480"/>
          <a:ext cx="197218" cy="170184"/>
        </a:xfrm>
        <a:prstGeom prst="hexagon">
          <a:avLst>
            <a:gd name="adj" fmla="val 25000"/>
            <a:gd name="vf" fmla="val 115470"/>
          </a:avLst>
        </a:prstGeom>
        <a:solidFill>
          <a:schemeClr val="lt1">
            <a:hueOff val="0"/>
            <a:satOff val="0"/>
            <a:lumOff val="0"/>
            <a:alphaOff val="0"/>
          </a:schemeClr>
        </a:solidFill>
        <a:ln w="6350" cap="flat" cmpd="sng" algn="ctr">
          <a:solidFill>
            <a:schemeClr val="accent1">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EF4E22-3D3C-43F5-9D56-08D1BD876BD2}" type="datetimeFigureOut">
              <a:rPr lang="en-GB" smtClean="0"/>
              <a:t>26/11/2024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18333C-7778-4DCE-BAAE-A28590A5F220}" type="slidenum">
              <a:rPr lang="en-GB" smtClean="0"/>
              <a:t>‹#›</a:t>
            </a:fld>
            <a:endParaRPr lang="en-GB"/>
          </a:p>
        </p:txBody>
      </p:sp>
    </p:spTree>
    <p:extLst>
      <p:ext uri="{BB962C8B-B14F-4D97-AF65-F5344CB8AC3E}">
        <p14:creationId xmlns:p14="http://schemas.microsoft.com/office/powerpoint/2010/main" val="15466859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535189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52371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6953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22704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320526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38852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72190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45839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96987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64040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06967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23628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05983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59654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36F2F4-395F-4C9F-A900-5CE5F171373F}" type="slidenum">
              <a:rPr kumimoji="0" lang="en-GB"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938292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GB"/>
          </a:p>
        </p:txBody>
      </p:sp>
      <p:sp>
        <p:nvSpPr>
          <p:cNvPr id="4" name="Rectangle 4">
            <a:extLst>
              <a:ext uri="{FF2B5EF4-FFF2-40B4-BE49-F238E27FC236}">
                <a16:creationId xmlns:a16="http://schemas.microsoft.com/office/drawing/2014/main" id="{5E5541BB-9201-A744-5EC4-260FA6BCAEA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9353B97C-94E3-7034-6076-61A523FF9535}"/>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BA4785ED-2405-9EA0-914A-04B335585073}"/>
              </a:ext>
            </a:extLst>
          </p:cNvPr>
          <p:cNvSpPr>
            <a:spLocks noGrp="1" noChangeArrowheads="1"/>
          </p:cNvSpPr>
          <p:nvPr>
            <p:ph type="sldNum" sz="quarter" idx="12"/>
          </p:nvPr>
        </p:nvSpPr>
        <p:spPr>
          <a:ln/>
        </p:spPr>
        <p:txBody>
          <a:bodyPr/>
          <a:lstStyle>
            <a:lvl1pPr>
              <a:defRPr/>
            </a:lvl1pPr>
          </a:lstStyle>
          <a:p>
            <a:pPr>
              <a:defRPr/>
            </a:pPr>
            <a:fld id="{9AF1BA71-A813-4490-B75F-5F2210004B1A}" type="slidenum">
              <a:rPr lang="en-GB" altLang="en-US"/>
              <a:pPr>
                <a:defRPr/>
              </a:pPr>
              <a:t>‹#›</a:t>
            </a:fld>
            <a:endParaRPr lang="en-GB" altLang="en-US"/>
          </a:p>
        </p:txBody>
      </p:sp>
    </p:spTree>
    <p:extLst>
      <p:ext uri="{BB962C8B-B14F-4D97-AF65-F5344CB8AC3E}">
        <p14:creationId xmlns:p14="http://schemas.microsoft.com/office/powerpoint/2010/main" val="3548820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95699F07-2F12-4F1F-21FC-5899437F399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838115A0-7B29-F499-3F0C-1140775F513D}"/>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4657582F-BD8B-C39D-46B1-5CCD7D23B12E}"/>
              </a:ext>
            </a:extLst>
          </p:cNvPr>
          <p:cNvSpPr>
            <a:spLocks noGrp="1" noChangeArrowheads="1"/>
          </p:cNvSpPr>
          <p:nvPr>
            <p:ph type="sldNum" sz="quarter" idx="12"/>
          </p:nvPr>
        </p:nvSpPr>
        <p:spPr>
          <a:ln/>
        </p:spPr>
        <p:txBody>
          <a:bodyPr/>
          <a:lstStyle>
            <a:lvl1pPr>
              <a:defRPr/>
            </a:lvl1pPr>
          </a:lstStyle>
          <a:p>
            <a:pPr>
              <a:defRPr/>
            </a:pPr>
            <a:fld id="{C0546715-C713-45C2-98F0-60537D8E9483}" type="slidenum">
              <a:rPr lang="en-GB" altLang="en-US"/>
              <a:pPr>
                <a:defRPr/>
              </a:pPr>
              <a:t>‹#›</a:t>
            </a:fld>
            <a:endParaRPr lang="en-GB" altLang="en-US"/>
          </a:p>
        </p:txBody>
      </p:sp>
    </p:spTree>
    <p:extLst>
      <p:ext uri="{BB962C8B-B14F-4D97-AF65-F5344CB8AC3E}">
        <p14:creationId xmlns:p14="http://schemas.microsoft.com/office/powerpoint/2010/main" val="5565972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23" indent="0">
              <a:buNone/>
              <a:defRPr sz="2000"/>
            </a:lvl2pPr>
            <a:lvl3pPr marL="914446" indent="0">
              <a:buNone/>
              <a:defRPr sz="1800"/>
            </a:lvl3pPr>
            <a:lvl4pPr marL="1371669" indent="0">
              <a:buNone/>
              <a:defRPr sz="1600"/>
            </a:lvl4pPr>
            <a:lvl5pPr marL="1828891" indent="0">
              <a:buNone/>
              <a:defRPr sz="1600"/>
            </a:lvl5pPr>
            <a:lvl6pPr marL="2286114" indent="0">
              <a:buNone/>
              <a:defRPr sz="1600"/>
            </a:lvl6pPr>
            <a:lvl7pPr marL="2743337" indent="0">
              <a:buNone/>
              <a:defRPr sz="1600"/>
            </a:lvl7pPr>
            <a:lvl8pPr marL="3200560" indent="0">
              <a:buNone/>
              <a:defRPr sz="1600"/>
            </a:lvl8pPr>
            <a:lvl9pPr marL="3657783"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CA93BD8D-EB9F-18EE-A0A6-8BC1A43B036C}"/>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14A44752-4D43-9B48-401B-7A3048880F4B}"/>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4D6DE5F4-0B9F-C7FD-F780-1AFDB8E185DC}"/>
              </a:ext>
            </a:extLst>
          </p:cNvPr>
          <p:cNvSpPr>
            <a:spLocks noGrp="1" noChangeArrowheads="1"/>
          </p:cNvSpPr>
          <p:nvPr>
            <p:ph type="sldNum" sz="quarter" idx="12"/>
          </p:nvPr>
        </p:nvSpPr>
        <p:spPr>
          <a:ln/>
        </p:spPr>
        <p:txBody>
          <a:bodyPr/>
          <a:lstStyle>
            <a:lvl1pPr>
              <a:defRPr/>
            </a:lvl1pPr>
          </a:lstStyle>
          <a:p>
            <a:pPr>
              <a:defRPr/>
            </a:pPr>
            <a:fld id="{411ECDBF-B798-4DFD-BC20-A747791A8C4F}" type="slidenum">
              <a:rPr lang="en-GB" altLang="en-US"/>
              <a:pPr>
                <a:defRPr/>
              </a:pPr>
              <a:t>‹#›</a:t>
            </a:fld>
            <a:endParaRPr lang="en-GB" altLang="en-US"/>
          </a:p>
        </p:txBody>
      </p:sp>
    </p:spTree>
    <p:extLst>
      <p:ext uri="{BB962C8B-B14F-4D97-AF65-F5344CB8AC3E}">
        <p14:creationId xmlns:p14="http://schemas.microsoft.com/office/powerpoint/2010/main" val="1837299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39B9FB54-D070-CE30-BAE6-B5E8DC2BE31F}"/>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7FFAD426-93B2-9F2E-B2FC-E0DA1F32FFCB}"/>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BD6D8792-7E8B-DB6A-BB5B-516BD597A573}"/>
              </a:ext>
            </a:extLst>
          </p:cNvPr>
          <p:cNvSpPr>
            <a:spLocks noGrp="1" noChangeArrowheads="1"/>
          </p:cNvSpPr>
          <p:nvPr>
            <p:ph type="sldNum" sz="quarter" idx="12"/>
          </p:nvPr>
        </p:nvSpPr>
        <p:spPr>
          <a:ln/>
        </p:spPr>
        <p:txBody>
          <a:bodyPr/>
          <a:lstStyle>
            <a:lvl1pPr>
              <a:defRPr/>
            </a:lvl1pPr>
          </a:lstStyle>
          <a:p>
            <a:pPr>
              <a:defRPr/>
            </a:pPr>
            <a:fld id="{27356D58-40A1-4582-8637-D330FEEEA17F}" type="slidenum">
              <a:rPr lang="en-GB" altLang="en-US"/>
              <a:pPr>
                <a:defRPr/>
              </a:pPr>
              <a:t>‹#›</a:t>
            </a:fld>
            <a:endParaRPr lang="en-GB" altLang="en-US"/>
          </a:p>
        </p:txBody>
      </p:sp>
    </p:spTree>
    <p:extLst>
      <p:ext uri="{BB962C8B-B14F-4D97-AF65-F5344CB8AC3E}">
        <p14:creationId xmlns:p14="http://schemas.microsoft.com/office/powerpoint/2010/main" val="39920313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0444F5A9-5D76-070B-B454-AFE7D7E3F90F}"/>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a:extLst>
              <a:ext uri="{FF2B5EF4-FFF2-40B4-BE49-F238E27FC236}">
                <a16:creationId xmlns:a16="http://schemas.microsoft.com/office/drawing/2014/main" id="{7B4C0A0B-BB80-4473-1C97-BA8DD7B75724}"/>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a:extLst>
              <a:ext uri="{FF2B5EF4-FFF2-40B4-BE49-F238E27FC236}">
                <a16:creationId xmlns:a16="http://schemas.microsoft.com/office/drawing/2014/main" id="{5ABC7559-2EE4-8063-B1BB-CF507D727729}"/>
              </a:ext>
            </a:extLst>
          </p:cNvPr>
          <p:cNvSpPr>
            <a:spLocks noGrp="1" noChangeArrowheads="1"/>
          </p:cNvSpPr>
          <p:nvPr>
            <p:ph type="sldNum" sz="quarter" idx="12"/>
          </p:nvPr>
        </p:nvSpPr>
        <p:spPr>
          <a:ln/>
        </p:spPr>
        <p:txBody>
          <a:bodyPr/>
          <a:lstStyle>
            <a:lvl1pPr>
              <a:defRPr/>
            </a:lvl1pPr>
          </a:lstStyle>
          <a:p>
            <a:pPr>
              <a:defRPr/>
            </a:pPr>
            <a:fld id="{E2F736EC-FB2E-4BA9-B41B-33A927FEA0DC}" type="slidenum">
              <a:rPr lang="en-GB" altLang="en-US"/>
              <a:pPr>
                <a:defRPr/>
              </a:pPr>
              <a:t>‹#›</a:t>
            </a:fld>
            <a:endParaRPr lang="en-GB" altLang="en-US"/>
          </a:p>
        </p:txBody>
      </p:sp>
    </p:spTree>
    <p:extLst>
      <p:ext uri="{BB962C8B-B14F-4D97-AF65-F5344CB8AC3E}">
        <p14:creationId xmlns:p14="http://schemas.microsoft.com/office/powerpoint/2010/main" val="322956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0851DE7A-DA34-EA44-D711-1E0D4AAE9A03}"/>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a:extLst>
              <a:ext uri="{FF2B5EF4-FFF2-40B4-BE49-F238E27FC236}">
                <a16:creationId xmlns:a16="http://schemas.microsoft.com/office/drawing/2014/main" id="{F65874A2-4ADA-B9F3-27B7-66723DDB6049}"/>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6">
            <a:extLst>
              <a:ext uri="{FF2B5EF4-FFF2-40B4-BE49-F238E27FC236}">
                <a16:creationId xmlns:a16="http://schemas.microsoft.com/office/drawing/2014/main" id="{99A5157C-4411-9616-B597-8895EC9AE252}"/>
              </a:ext>
            </a:extLst>
          </p:cNvPr>
          <p:cNvSpPr>
            <a:spLocks noGrp="1" noChangeArrowheads="1"/>
          </p:cNvSpPr>
          <p:nvPr>
            <p:ph type="sldNum" sz="quarter" idx="12"/>
          </p:nvPr>
        </p:nvSpPr>
        <p:spPr>
          <a:ln/>
        </p:spPr>
        <p:txBody>
          <a:bodyPr/>
          <a:lstStyle>
            <a:lvl1pPr>
              <a:defRPr/>
            </a:lvl1pPr>
          </a:lstStyle>
          <a:p>
            <a:pPr>
              <a:defRPr/>
            </a:pPr>
            <a:fld id="{1DD36EF4-833E-4E6D-A580-F735C7B7F648}" type="slidenum">
              <a:rPr lang="en-GB" altLang="en-US"/>
              <a:pPr>
                <a:defRPr/>
              </a:pPr>
              <a:t>‹#›</a:t>
            </a:fld>
            <a:endParaRPr lang="en-GB" altLang="en-US"/>
          </a:p>
        </p:txBody>
      </p:sp>
    </p:spTree>
    <p:extLst>
      <p:ext uri="{BB962C8B-B14F-4D97-AF65-F5344CB8AC3E}">
        <p14:creationId xmlns:p14="http://schemas.microsoft.com/office/powerpoint/2010/main" val="3080386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725EF87-7BE6-9964-B162-3F3C65F850F8}"/>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a:extLst>
              <a:ext uri="{FF2B5EF4-FFF2-40B4-BE49-F238E27FC236}">
                <a16:creationId xmlns:a16="http://schemas.microsoft.com/office/drawing/2014/main" id="{15E2FFD1-1CFA-03E0-C386-7EA757FA9B66}"/>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6">
            <a:extLst>
              <a:ext uri="{FF2B5EF4-FFF2-40B4-BE49-F238E27FC236}">
                <a16:creationId xmlns:a16="http://schemas.microsoft.com/office/drawing/2014/main" id="{D1C11F39-A07F-9ECA-6F07-073C9329E8C0}"/>
              </a:ext>
            </a:extLst>
          </p:cNvPr>
          <p:cNvSpPr>
            <a:spLocks noGrp="1" noChangeArrowheads="1"/>
          </p:cNvSpPr>
          <p:nvPr>
            <p:ph type="sldNum" sz="quarter" idx="12"/>
          </p:nvPr>
        </p:nvSpPr>
        <p:spPr>
          <a:ln/>
        </p:spPr>
        <p:txBody>
          <a:bodyPr/>
          <a:lstStyle>
            <a:lvl1pPr>
              <a:defRPr/>
            </a:lvl1pPr>
          </a:lstStyle>
          <a:p>
            <a:pPr>
              <a:defRPr/>
            </a:pPr>
            <a:fld id="{DBF6DF05-495A-409C-992A-7B9A69E92AF2}" type="slidenum">
              <a:rPr lang="en-GB" altLang="en-US"/>
              <a:pPr>
                <a:defRPr/>
              </a:pPr>
              <a:t>‹#›</a:t>
            </a:fld>
            <a:endParaRPr lang="en-GB" altLang="en-US"/>
          </a:p>
        </p:txBody>
      </p:sp>
    </p:spTree>
    <p:extLst>
      <p:ext uri="{BB962C8B-B14F-4D97-AF65-F5344CB8AC3E}">
        <p14:creationId xmlns:p14="http://schemas.microsoft.com/office/powerpoint/2010/main" val="1555545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FDA17650-E2C2-27E0-0609-E7C8C91A76A9}"/>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048732CD-8F36-B49F-2050-1802705D9431}"/>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B8C29382-2D43-3DBC-B3BA-CDD590A973F5}"/>
              </a:ext>
            </a:extLst>
          </p:cNvPr>
          <p:cNvSpPr>
            <a:spLocks noGrp="1" noChangeArrowheads="1"/>
          </p:cNvSpPr>
          <p:nvPr>
            <p:ph type="sldNum" sz="quarter" idx="12"/>
          </p:nvPr>
        </p:nvSpPr>
        <p:spPr>
          <a:ln/>
        </p:spPr>
        <p:txBody>
          <a:bodyPr/>
          <a:lstStyle>
            <a:lvl1pPr>
              <a:defRPr/>
            </a:lvl1pPr>
          </a:lstStyle>
          <a:p>
            <a:pPr>
              <a:defRPr/>
            </a:pPr>
            <a:fld id="{D0825BA3-8090-41B0-8FE4-7455D287D5BB}" type="slidenum">
              <a:rPr lang="en-GB" altLang="en-US"/>
              <a:pPr>
                <a:defRPr/>
              </a:pPr>
              <a:t>‹#›</a:t>
            </a:fld>
            <a:endParaRPr lang="en-GB" altLang="en-US"/>
          </a:p>
        </p:txBody>
      </p:sp>
    </p:spTree>
    <p:extLst>
      <p:ext uri="{BB962C8B-B14F-4D97-AF65-F5344CB8AC3E}">
        <p14:creationId xmlns:p14="http://schemas.microsoft.com/office/powerpoint/2010/main" val="859147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pPr lvl="0"/>
            <a:endParaRPr lang="en-GB"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BFA4923E-F438-7CCE-283E-388E8DE21BE8}"/>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1AC21DE6-E3EA-B30B-0D97-54FA417D9ADF}"/>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743CCB21-EC87-BF70-5EC7-9A8C99325FB4}"/>
              </a:ext>
            </a:extLst>
          </p:cNvPr>
          <p:cNvSpPr>
            <a:spLocks noGrp="1" noChangeArrowheads="1"/>
          </p:cNvSpPr>
          <p:nvPr>
            <p:ph type="sldNum" sz="quarter" idx="12"/>
          </p:nvPr>
        </p:nvSpPr>
        <p:spPr>
          <a:ln/>
        </p:spPr>
        <p:txBody>
          <a:bodyPr/>
          <a:lstStyle>
            <a:lvl1pPr>
              <a:defRPr/>
            </a:lvl1pPr>
          </a:lstStyle>
          <a:p>
            <a:pPr>
              <a:defRPr/>
            </a:pPr>
            <a:fld id="{14B4293B-772B-4011-A346-AD60C8D9EED8}" type="slidenum">
              <a:rPr lang="en-GB" altLang="en-US"/>
              <a:pPr>
                <a:defRPr/>
              </a:pPr>
              <a:t>‹#›</a:t>
            </a:fld>
            <a:endParaRPr lang="en-GB" altLang="en-US"/>
          </a:p>
        </p:txBody>
      </p:sp>
    </p:spTree>
    <p:extLst>
      <p:ext uri="{BB962C8B-B14F-4D97-AF65-F5344CB8AC3E}">
        <p14:creationId xmlns:p14="http://schemas.microsoft.com/office/powerpoint/2010/main" val="23698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ED9B2721-7765-76D0-9C39-20001507DC65}"/>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16E96F5B-0330-AB50-BD2F-6569316CF9A4}"/>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29E53265-D028-B488-E63D-DFB933B4DDA2}"/>
              </a:ext>
            </a:extLst>
          </p:cNvPr>
          <p:cNvSpPr>
            <a:spLocks noGrp="1" noChangeArrowheads="1"/>
          </p:cNvSpPr>
          <p:nvPr>
            <p:ph type="sldNum" sz="quarter" idx="12"/>
          </p:nvPr>
        </p:nvSpPr>
        <p:spPr>
          <a:ln/>
        </p:spPr>
        <p:txBody>
          <a:bodyPr/>
          <a:lstStyle>
            <a:lvl1pPr>
              <a:defRPr/>
            </a:lvl1pPr>
          </a:lstStyle>
          <a:p>
            <a:pPr>
              <a:defRPr/>
            </a:pPr>
            <a:fld id="{FA98AE33-48F2-4DFA-8F1B-4AC00A2D2A29}" type="slidenum">
              <a:rPr lang="en-GB" altLang="en-US"/>
              <a:pPr>
                <a:defRPr/>
              </a:pPr>
              <a:t>‹#›</a:t>
            </a:fld>
            <a:endParaRPr lang="en-GB" altLang="en-US"/>
          </a:p>
        </p:txBody>
      </p:sp>
    </p:spTree>
    <p:extLst>
      <p:ext uri="{BB962C8B-B14F-4D97-AF65-F5344CB8AC3E}">
        <p14:creationId xmlns:p14="http://schemas.microsoft.com/office/powerpoint/2010/main" val="2722261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2C4EBB08-E347-D5ED-AF0A-61C3CEE63E93}"/>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2CCEF08F-97A9-CE53-C54F-E91A82D056DF}"/>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DFA22DB0-ED04-189C-15FC-B785657ED0BC}"/>
              </a:ext>
            </a:extLst>
          </p:cNvPr>
          <p:cNvSpPr>
            <a:spLocks noGrp="1" noChangeArrowheads="1"/>
          </p:cNvSpPr>
          <p:nvPr>
            <p:ph type="sldNum" sz="quarter" idx="12"/>
          </p:nvPr>
        </p:nvSpPr>
        <p:spPr>
          <a:ln/>
        </p:spPr>
        <p:txBody>
          <a:bodyPr/>
          <a:lstStyle>
            <a:lvl1pPr>
              <a:defRPr/>
            </a:lvl1pPr>
          </a:lstStyle>
          <a:p>
            <a:pPr>
              <a:defRPr/>
            </a:pPr>
            <a:fld id="{38474F28-25C0-45F3-B1CF-DB310F9E9A7C}" type="slidenum">
              <a:rPr lang="en-GB" altLang="en-US"/>
              <a:pPr>
                <a:defRPr/>
              </a:pPr>
              <a:t>‹#›</a:t>
            </a:fld>
            <a:endParaRPr lang="en-GB" altLang="en-US"/>
          </a:p>
        </p:txBody>
      </p:sp>
    </p:spTree>
    <p:extLst>
      <p:ext uri="{BB962C8B-B14F-4D97-AF65-F5344CB8AC3E}">
        <p14:creationId xmlns:p14="http://schemas.microsoft.com/office/powerpoint/2010/main" val="5700074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9B46173-3D26-BF91-87A5-528EA5B99C54}"/>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a:extLst>
              <a:ext uri="{FF2B5EF4-FFF2-40B4-BE49-F238E27FC236}">
                <a16:creationId xmlns:a16="http://schemas.microsoft.com/office/drawing/2014/main" id="{0C7772BC-1761-7458-67CB-0EF706F186FF}"/>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94E97939-3710-D62E-5E18-2226AD6A8611}"/>
              </a:ext>
            </a:extLst>
          </p:cNvPr>
          <p:cNvSpPr>
            <a:spLocks noGrp="1" noChangeArrowheads="1"/>
          </p:cNvSpPr>
          <p:nvPr>
            <p:ph type="dt" sz="half" idx="2"/>
          </p:nvPr>
        </p:nvSpPr>
        <p:spPr bwMode="auto">
          <a:xfrm>
            <a:off x="609600" y="6245226"/>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GB" altLang="en-US"/>
          </a:p>
        </p:txBody>
      </p:sp>
      <p:sp>
        <p:nvSpPr>
          <p:cNvPr id="1029" name="Rectangle 5">
            <a:extLst>
              <a:ext uri="{FF2B5EF4-FFF2-40B4-BE49-F238E27FC236}">
                <a16:creationId xmlns:a16="http://schemas.microsoft.com/office/drawing/2014/main" id="{282DD1F1-C5C7-20E4-CBCE-B58E6A886556}"/>
              </a:ext>
            </a:extLst>
          </p:cNvPr>
          <p:cNvSpPr>
            <a:spLocks noGrp="1" noChangeArrowheads="1"/>
          </p:cNvSpPr>
          <p:nvPr>
            <p:ph type="ftr" sz="quarter" idx="3"/>
          </p:nvPr>
        </p:nvSpPr>
        <p:spPr bwMode="auto">
          <a:xfrm>
            <a:off x="4165600" y="6245226"/>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GB" altLang="en-US"/>
          </a:p>
        </p:txBody>
      </p:sp>
      <p:sp>
        <p:nvSpPr>
          <p:cNvPr id="1030" name="Rectangle 6">
            <a:extLst>
              <a:ext uri="{FF2B5EF4-FFF2-40B4-BE49-F238E27FC236}">
                <a16:creationId xmlns:a16="http://schemas.microsoft.com/office/drawing/2014/main" id="{1D1D7274-1343-2B4D-D9AE-DBA7615CDD59}"/>
              </a:ext>
            </a:extLst>
          </p:cNvPr>
          <p:cNvSpPr>
            <a:spLocks noGrp="1" noChangeArrowheads="1"/>
          </p:cNvSpPr>
          <p:nvPr>
            <p:ph type="sldNum" sz="quarter" idx="4"/>
          </p:nvPr>
        </p:nvSpPr>
        <p:spPr bwMode="auto">
          <a:xfrm>
            <a:off x="8737600" y="6245226"/>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75EBD206-CE92-477B-8F53-4E00A7F1877B}" type="slidenum">
              <a:rPr lang="en-GB" altLang="en-US"/>
              <a:pPr>
                <a:defRPr/>
              </a:pPr>
              <a:t>‹#›</a:t>
            </a:fld>
            <a:endParaRPr lang="en-GB" altLang="en-US"/>
          </a:p>
        </p:txBody>
      </p:sp>
      <p:pic>
        <p:nvPicPr>
          <p:cNvPr id="1031" name="Picture 7" descr="pps_blue">
            <a:extLst>
              <a:ext uri="{FF2B5EF4-FFF2-40B4-BE49-F238E27FC236}">
                <a16:creationId xmlns:a16="http://schemas.microsoft.com/office/drawing/2014/main" id="{8AB7E663-C238-B307-0CDE-8FEAD62FEF4C}"/>
              </a:ext>
            </a:extLst>
          </p:cNvPr>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0" y="-1588"/>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7527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23" algn="ctr" rtl="0" fontAlgn="base">
        <a:spcBef>
          <a:spcPct val="0"/>
        </a:spcBef>
        <a:spcAft>
          <a:spcPct val="0"/>
        </a:spcAft>
        <a:defRPr sz="4400">
          <a:solidFill>
            <a:schemeClr val="tx2"/>
          </a:solidFill>
          <a:latin typeface="Arial" panose="020B0604020202020204" pitchFamily="34" charset="0"/>
        </a:defRPr>
      </a:lvl6pPr>
      <a:lvl7pPr marL="914446" algn="ctr" rtl="0" fontAlgn="base">
        <a:spcBef>
          <a:spcPct val="0"/>
        </a:spcBef>
        <a:spcAft>
          <a:spcPct val="0"/>
        </a:spcAft>
        <a:defRPr sz="4400">
          <a:solidFill>
            <a:schemeClr val="tx2"/>
          </a:solidFill>
          <a:latin typeface="Arial" panose="020B0604020202020204" pitchFamily="34" charset="0"/>
        </a:defRPr>
      </a:lvl7pPr>
      <a:lvl8pPr marL="1371669" algn="ctr" rtl="0" fontAlgn="base">
        <a:spcBef>
          <a:spcPct val="0"/>
        </a:spcBef>
        <a:spcAft>
          <a:spcPct val="0"/>
        </a:spcAft>
        <a:defRPr sz="4400">
          <a:solidFill>
            <a:schemeClr val="tx2"/>
          </a:solidFill>
          <a:latin typeface="Arial" panose="020B0604020202020204" pitchFamily="34" charset="0"/>
        </a:defRPr>
      </a:lvl8pPr>
      <a:lvl9pPr marL="1828891" algn="ctr" rtl="0" fontAlgn="base">
        <a:spcBef>
          <a:spcPct val="0"/>
        </a:spcBef>
        <a:spcAft>
          <a:spcPct val="0"/>
        </a:spcAft>
        <a:defRPr sz="4400">
          <a:solidFill>
            <a:schemeClr val="tx2"/>
          </a:solidFill>
          <a:latin typeface="Arial" panose="020B0604020202020204" pitchFamily="34" charset="0"/>
        </a:defRPr>
      </a:lvl9pPr>
    </p:titleStyle>
    <p:bodyStyle>
      <a:lvl1pPr marL="342917" indent="-342917" algn="l" rtl="0" eaLnBrk="0" fontAlgn="base" hangingPunct="0">
        <a:spcBef>
          <a:spcPct val="20000"/>
        </a:spcBef>
        <a:spcAft>
          <a:spcPct val="0"/>
        </a:spcAft>
        <a:buChar char="•"/>
        <a:defRPr sz="3200" kern="1200">
          <a:solidFill>
            <a:schemeClr val="tx1"/>
          </a:solidFill>
          <a:latin typeface="+mn-lt"/>
          <a:ea typeface="+mn-ea"/>
          <a:cs typeface="+mn-cs"/>
        </a:defRPr>
      </a:lvl1pPr>
      <a:lvl2pPr marL="742987" indent="-285764" algn="l" rtl="0" eaLnBrk="0" fontAlgn="base" hangingPunct="0">
        <a:spcBef>
          <a:spcPct val="20000"/>
        </a:spcBef>
        <a:spcAft>
          <a:spcPct val="0"/>
        </a:spcAft>
        <a:buChar char="–"/>
        <a:defRPr sz="2800" kern="1200">
          <a:solidFill>
            <a:schemeClr val="tx1"/>
          </a:solidFill>
          <a:latin typeface="+mn-lt"/>
          <a:ea typeface="+mn-ea"/>
          <a:cs typeface="+mn-cs"/>
        </a:defRPr>
      </a:lvl2pPr>
      <a:lvl3pPr marL="1143057" indent="-228611" algn="l" rtl="0" eaLnBrk="0" fontAlgn="base" hangingPunct="0">
        <a:spcBef>
          <a:spcPct val="20000"/>
        </a:spcBef>
        <a:spcAft>
          <a:spcPct val="0"/>
        </a:spcAft>
        <a:buChar char="•"/>
        <a:defRPr sz="2400" kern="1200">
          <a:solidFill>
            <a:schemeClr val="tx1"/>
          </a:solidFill>
          <a:latin typeface="+mn-lt"/>
          <a:ea typeface="+mn-ea"/>
          <a:cs typeface="+mn-cs"/>
        </a:defRPr>
      </a:lvl3pPr>
      <a:lvl4pPr marL="1600280" indent="-228611" algn="l" rtl="0" eaLnBrk="0" fontAlgn="base" hangingPunct="0">
        <a:spcBef>
          <a:spcPct val="20000"/>
        </a:spcBef>
        <a:spcAft>
          <a:spcPct val="0"/>
        </a:spcAft>
        <a:buChar char="–"/>
        <a:defRPr sz="2000" kern="1200">
          <a:solidFill>
            <a:schemeClr val="tx1"/>
          </a:solidFill>
          <a:latin typeface="+mn-lt"/>
          <a:ea typeface="+mn-ea"/>
          <a:cs typeface="+mn-cs"/>
        </a:defRPr>
      </a:lvl4pPr>
      <a:lvl5pPr marL="2057503" indent="-228611" algn="l" rtl="0" eaLnBrk="0" fontAlgn="base" hangingPunct="0">
        <a:spcBef>
          <a:spcPct val="20000"/>
        </a:spcBef>
        <a:spcAft>
          <a:spcPct val="0"/>
        </a:spcAft>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1.xml"/><Relationship Id="rId7" Type="http://schemas.openxmlformats.org/officeDocument/2006/relationships/diagramColors" Target="../diagrams/colors3.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pn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svg"/><Relationship Id="rId1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pn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svg"/><Relationship Id="rId14" Type="http://schemas.openxmlformats.org/officeDocument/2006/relationships/image" Target="../media/image35.png"/></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pn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svg"/><Relationship Id="rId1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39.jpe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svg"/><Relationship Id="rId3" Type="http://schemas.openxmlformats.org/officeDocument/2006/relationships/image" Target="../media/image24.pn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notesSlide" Target="../notesSlides/notesSlide14.xml"/><Relationship Id="rId16"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svg"/><Relationship Id="rId15" Type="http://schemas.openxmlformats.org/officeDocument/2006/relationships/image" Target="../media/image36.sv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svg"/><Relationship Id="rId1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hyperlink" Target="https://www.westyorkshire.police.uk/"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E72D73-5149-B82C-4C50-C650E2D223DC}"/>
              </a:ext>
            </a:extLst>
          </p:cNvPr>
          <p:cNvSpPr>
            <a:spLocks noGrp="1"/>
          </p:cNvSpPr>
          <p:nvPr>
            <p:ph type="title"/>
          </p:nvPr>
        </p:nvSpPr>
        <p:spPr>
          <a:xfrm>
            <a:off x="831851" y="1709739"/>
            <a:ext cx="10515600" cy="1566861"/>
          </a:xfrm>
        </p:spPr>
        <p:txBody>
          <a:bodyPr/>
          <a:lstStyle/>
          <a:p>
            <a:r>
              <a:rPr lang="en-GB" dirty="0">
                <a:solidFill>
                  <a:schemeClr val="bg1"/>
                </a:solidFill>
              </a:rPr>
              <a:t>Intelligence &amp; Information</a:t>
            </a:r>
          </a:p>
        </p:txBody>
      </p:sp>
    </p:spTree>
    <p:extLst>
      <p:ext uri="{BB962C8B-B14F-4D97-AF65-F5344CB8AC3E}">
        <p14:creationId xmlns:p14="http://schemas.microsoft.com/office/powerpoint/2010/main" val="18264027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C14C3-5681-76CA-5F3B-FD49EC01144C}"/>
              </a:ext>
            </a:extLst>
          </p:cNvPr>
          <p:cNvSpPr>
            <a:spLocks noGrp="1"/>
          </p:cNvSpPr>
          <p:nvPr>
            <p:ph type="title"/>
          </p:nvPr>
        </p:nvSpPr>
        <p:spPr/>
        <p:txBody>
          <a:bodyPr/>
          <a:lstStyle/>
          <a:p>
            <a:r>
              <a:rPr lang="en-GB">
                <a:solidFill>
                  <a:schemeClr val="bg1"/>
                </a:solidFill>
              </a:rPr>
              <a:t>Information vs Intelligence</a:t>
            </a:r>
          </a:p>
        </p:txBody>
      </p:sp>
      <p:sp>
        <p:nvSpPr>
          <p:cNvPr id="3" name="TextBox 2">
            <a:extLst>
              <a:ext uri="{FF2B5EF4-FFF2-40B4-BE49-F238E27FC236}">
                <a16:creationId xmlns:a16="http://schemas.microsoft.com/office/drawing/2014/main" id="{C8C93049-D4BB-76BD-F54D-3A2FA9BC21BB}"/>
              </a:ext>
            </a:extLst>
          </p:cNvPr>
          <p:cNvSpPr txBox="1"/>
          <p:nvPr/>
        </p:nvSpPr>
        <p:spPr>
          <a:xfrm>
            <a:off x="2079330" y="1709809"/>
            <a:ext cx="7338412" cy="553998"/>
          </a:xfrm>
          <a:prstGeom prst="rect">
            <a:avLst/>
          </a:prstGeom>
          <a:noFill/>
        </p:spPr>
        <p:txBody>
          <a:bodyPr wrap="square" rtlCol="0">
            <a:spAutoFit/>
          </a:bodyPr>
          <a:lstStyle/>
          <a:p>
            <a:pPr defTabSz="914446" eaLnBrk="0" fontAlgn="base" hangingPunct="0">
              <a:spcBef>
                <a:spcPct val="0"/>
              </a:spcBef>
              <a:spcAft>
                <a:spcPct val="0"/>
              </a:spcAft>
            </a:pPr>
            <a:r>
              <a:rPr lang="en-GB" i="1">
                <a:solidFill>
                  <a:srgbClr val="FFFFFF"/>
                </a:solidFill>
                <a:latin typeface="Arial" panose="020B0604020202020204" pitchFamily="34" charset="0"/>
              </a:rPr>
              <a:t>‘Intelligence is information designed for action’</a:t>
            </a:r>
          </a:p>
          <a:p>
            <a:pPr defTabSz="914446" eaLnBrk="0" fontAlgn="base" hangingPunct="0">
              <a:spcBef>
                <a:spcPct val="0"/>
              </a:spcBef>
              <a:spcAft>
                <a:spcPct val="0"/>
              </a:spcAft>
            </a:pPr>
            <a:r>
              <a:rPr lang="en-GB" sz="1200">
                <a:solidFill>
                  <a:srgbClr val="FFFFFF"/>
                </a:solidFill>
                <a:latin typeface="Arial" panose="020B0604020202020204" pitchFamily="34" charset="0"/>
              </a:rPr>
              <a:t>Lowenthal, M. M. (2009). Intelligence: From secrets to policy (4th </a:t>
            </a:r>
            <a:r>
              <a:rPr lang="en-GB" sz="1200" err="1">
                <a:solidFill>
                  <a:srgbClr val="FFFFFF"/>
                </a:solidFill>
                <a:latin typeface="Arial" panose="020B0604020202020204" pitchFamily="34" charset="0"/>
              </a:rPr>
              <a:t>edn</a:t>
            </a:r>
            <a:r>
              <a:rPr lang="en-GB" sz="1200">
                <a:solidFill>
                  <a:srgbClr val="FFFFFF"/>
                </a:solidFill>
                <a:latin typeface="Arial" panose="020B0604020202020204" pitchFamily="34" charset="0"/>
              </a:rPr>
              <a:t>). Washington DC: CQ Press.</a:t>
            </a:r>
            <a:endParaRPr lang="en-GB" sz="1200" i="1">
              <a:solidFill>
                <a:srgbClr val="FFFFFF"/>
              </a:solidFill>
              <a:latin typeface="Arial" panose="020B0604020202020204" pitchFamily="34" charset="0"/>
            </a:endParaRPr>
          </a:p>
        </p:txBody>
      </p:sp>
      <p:sp>
        <p:nvSpPr>
          <p:cNvPr id="4" name="TextBox 3">
            <a:extLst>
              <a:ext uri="{FF2B5EF4-FFF2-40B4-BE49-F238E27FC236}">
                <a16:creationId xmlns:a16="http://schemas.microsoft.com/office/drawing/2014/main" id="{6536D893-D270-445B-7437-FA282362D8DC}"/>
              </a:ext>
            </a:extLst>
          </p:cNvPr>
          <p:cNvSpPr txBox="1"/>
          <p:nvPr/>
        </p:nvSpPr>
        <p:spPr>
          <a:xfrm>
            <a:off x="2063552" y="3717032"/>
            <a:ext cx="7369968" cy="1661993"/>
          </a:xfrm>
          <a:prstGeom prst="rect">
            <a:avLst/>
          </a:prstGeom>
          <a:noFill/>
        </p:spPr>
        <p:txBody>
          <a:bodyPr wrap="square" rtlCol="0">
            <a:spAutoFit/>
          </a:bodyPr>
          <a:lstStyle/>
          <a:p>
            <a:pPr defTabSz="914446" eaLnBrk="0" fontAlgn="base" hangingPunct="0">
              <a:spcBef>
                <a:spcPct val="0"/>
              </a:spcBef>
              <a:spcAft>
                <a:spcPct val="0"/>
              </a:spcAft>
            </a:pPr>
            <a:r>
              <a:rPr lang="en-GB" i="1">
                <a:solidFill>
                  <a:srgbClr val="FFFFFF"/>
                </a:solidFill>
                <a:latin typeface="Arial"/>
              </a:rPr>
              <a:t>‘Police information refers to all information obtained, recorded or processed for a policing purpose. It includes information which is processed (known as data, including personal data) and information which has been subject to a process of evaluation (known as intelligence)’</a:t>
            </a:r>
          </a:p>
          <a:p>
            <a:pPr defTabSz="914446" eaLnBrk="0" fontAlgn="base" hangingPunct="0">
              <a:spcBef>
                <a:spcPct val="0"/>
              </a:spcBef>
              <a:spcAft>
                <a:spcPct val="0"/>
              </a:spcAft>
            </a:pPr>
            <a:r>
              <a:rPr lang="en-GB" sz="1200">
                <a:solidFill>
                  <a:srgbClr val="FFFFFF"/>
                </a:solidFill>
                <a:latin typeface="Arial"/>
              </a:rPr>
              <a:t>College of Policing APP</a:t>
            </a:r>
          </a:p>
        </p:txBody>
      </p:sp>
      <p:sp>
        <p:nvSpPr>
          <p:cNvPr id="5" name="TextBox 4">
            <a:extLst>
              <a:ext uri="{FF2B5EF4-FFF2-40B4-BE49-F238E27FC236}">
                <a16:creationId xmlns:a16="http://schemas.microsoft.com/office/drawing/2014/main" id="{3FF98B3E-E476-3877-7087-AAA662763FC6}"/>
              </a:ext>
            </a:extLst>
          </p:cNvPr>
          <p:cNvSpPr txBox="1"/>
          <p:nvPr/>
        </p:nvSpPr>
        <p:spPr>
          <a:xfrm>
            <a:off x="2063553" y="2690336"/>
            <a:ext cx="7962799" cy="738664"/>
          </a:xfrm>
          <a:prstGeom prst="rect">
            <a:avLst/>
          </a:prstGeom>
          <a:noFill/>
        </p:spPr>
        <p:txBody>
          <a:bodyPr wrap="square" rtlCol="0">
            <a:spAutoFit/>
          </a:bodyPr>
          <a:lstStyle/>
          <a:p>
            <a:pPr defTabSz="914446" eaLnBrk="0" fontAlgn="base" hangingPunct="0">
              <a:spcBef>
                <a:spcPct val="0"/>
              </a:spcBef>
              <a:spcAft>
                <a:spcPct val="0"/>
              </a:spcAft>
            </a:pPr>
            <a:r>
              <a:rPr lang="en-GB" i="1">
                <a:solidFill>
                  <a:srgbClr val="FFFFFF"/>
                </a:solidFill>
                <a:latin typeface="Arial" panose="020B0604020202020204" pitchFamily="34" charset="0"/>
              </a:rPr>
              <a:t>‘All intelligence is information; not all information is intelligence’ </a:t>
            </a:r>
          </a:p>
          <a:p>
            <a:pPr defTabSz="914446" eaLnBrk="0" fontAlgn="base" hangingPunct="0">
              <a:spcBef>
                <a:spcPct val="0"/>
              </a:spcBef>
              <a:spcAft>
                <a:spcPct val="0"/>
              </a:spcAft>
            </a:pPr>
            <a:r>
              <a:rPr lang="en-GB" sz="1200">
                <a:solidFill>
                  <a:srgbClr val="FFFFFF"/>
                </a:solidFill>
                <a:latin typeface="Arial" panose="020B0604020202020204" pitchFamily="34" charset="0"/>
              </a:rPr>
              <a:t>Grieve, J. G. D. (2004). Developments in UK criminal intelligence. In J. H. Ratcliffe (ed.), Strategic thinking in criminal intelligence (pp. 25–36). Sydney: The Federation Press.</a:t>
            </a:r>
            <a:endParaRPr lang="en-GB" sz="1200" i="1">
              <a:solidFill>
                <a:srgbClr val="FFFFFF"/>
              </a:solidFill>
              <a:latin typeface="Arial" panose="020B0604020202020204" pitchFamily="34" charset="0"/>
            </a:endParaRPr>
          </a:p>
        </p:txBody>
      </p:sp>
    </p:spTree>
    <p:extLst>
      <p:ext uri="{BB962C8B-B14F-4D97-AF65-F5344CB8AC3E}">
        <p14:creationId xmlns:p14="http://schemas.microsoft.com/office/powerpoint/2010/main" val="19797631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BD47B-E5B0-E379-3759-312281F2320A}"/>
              </a:ext>
            </a:extLst>
          </p:cNvPr>
          <p:cNvSpPr txBox="1">
            <a:spLocks/>
          </p:cNvSpPr>
          <p:nvPr/>
        </p:nvSpPr>
        <p:spPr>
          <a:xfrm>
            <a:off x="1981200" y="271518"/>
            <a:ext cx="8229600" cy="871483"/>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a:solidFill>
                  <a:srgbClr val="FFFFFF"/>
                </a:solidFill>
                <a:latin typeface="Arial"/>
              </a:rPr>
              <a:t>Sources of Intelligence</a:t>
            </a:r>
          </a:p>
        </p:txBody>
      </p:sp>
      <p:sp>
        <p:nvSpPr>
          <p:cNvPr id="3" name="TextBox 2">
            <a:extLst>
              <a:ext uri="{FF2B5EF4-FFF2-40B4-BE49-F238E27FC236}">
                <a16:creationId xmlns:a16="http://schemas.microsoft.com/office/drawing/2014/main" id="{3BE61FAD-FA1A-352E-1DB6-1424F4068B56}"/>
              </a:ext>
            </a:extLst>
          </p:cNvPr>
          <p:cNvSpPr txBox="1"/>
          <p:nvPr/>
        </p:nvSpPr>
        <p:spPr>
          <a:xfrm>
            <a:off x="1875632" y="990728"/>
            <a:ext cx="6264696"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West Yorkshire Police receive and gather intelligence from a wide range of sources including:</a:t>
            </a:r>
          </a:p>
        </p:txBody>
      </p:sp>
      <p:graphicFrame>
        <p:nvGraphicFramePr>
          <p:cNvPr id="9" name="Diagram 8">
            <a:extLst>
              <a:ext uri="{FF2B5EF4-FFF2-40B4-BE49-F238E27FC236}">
                <a16:creationId xmlns:a16="http://schemas.microsoft.com/office/drawing/2014/main" id="{2F133DBE-D507-FB41-87A1-BF1B676B6909}"/>
              </a:ext>
            </a:extLst>
          </p:cNvPr>
          <p:cNvGraphicFramePr/>
          <p:nvPr/>
        </p:nvGraphicFramePr>
        <p:xfrm>
          <a:off x="1343472" y="1789331"/>
          <a:ext cx="4392488" cy="47971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0" name="Diagram 9">
            <a:extLst>
              <a:ext uri="{FF2B5EF4-FFF2-40B4-BE49-F238E27FC236}">
                <a16:creationId xmlns:a16="http://schemas.microsoft.com/office/drawing/2014/main" id="{F12CFEA7-E281-C30A-6DA7-37367E3775EA}"/>
              </a:ext>
            </a:extLst>
          </p:cNvPr>
          <p:cNvGraphicFramePr/>
          <p:nvPr/>
        </p:nvGraphicFramePr>
        <p:xfrm>
          <a:off x="5531776" y="1484784"/>
          <a:ext cx="5148064" cy="43204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207655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67D8F-037C-0D16-C412-E712962DF875}"/>
              </a:ext>
            </a:extLst>
          </p:cNvPr>
          <p:cNvSpPr>
            <a:spLocks noGrp="1"/>
          </p:cNvSpPr>
          <p:nvPr>
            <p:ph type="title"/>
          </p:nvPr>
        </p:nvSpPr>
        <p:spPr>
          <a:xfrm>
            <a:off x="1981200" y="0"/>
            <a:ext cx="8229600" cy="1143000"/>
          </a:xfrm>
        </p:spPr>
        <p:txBody>
          <a:bodyPr/>
          <a:lstStyle/>
          <a:p>
            <a:r>
              <a:rPr lang="en-GB">
                <a:solidFill>
                  <a:schemeClr val="bg1"/>
                </a:solidFill>
              </a:rPr>
              <a:t>Partners</a:t>
            </a:r>
          </a:p>
        </p:txBody>
      </p:sp>
      <p:sp>
        <p:nvSpPr>
          <p:cNvPr id="3" name="Content Placeholder 2">
            <a:extLst>
              <a:ext uri="{FF2B5EF4-FFF2-40B4-BE49-F238E27FC236}">
                <a16:creationId xmlns:a16="http://schemas.microsoft.com/office/drawing/2014/main" id="{4E51EC69-A452-5159-A371-B6991E4F7BA0}"/>
              </a:ext>
            </a:extLst>
          </p:cNvPr>
          <p:cNvSpPr>
            <a:spLocks noGrp="1"/>
          </p:cNvSpPr>
          <p:nvPr>
            <p:ph sz="half" idx="1"/>
          </p:nvPr>
        </p:nvSpPr>
        <p:spPr>
          <a:xfrm>
            <a:off x="1981200" y="980729"/>
            <a:ext cx="8075240" cy="1143001"/>
          </a:xfrm>
        </p:spPr>
        <p:txBody>
          <a:bodyPr/>
          <a:lstStyle/>
          <a:p>
            <a:pPr marL="0" indent="0">
              <a:buNone/>
            </a:pPr>
            <a:r>
              <a:rPr lang="en-GB" sz="2800">
                <a:solidFill>
                  <a:schemeClr val="bg1"/>
                </a:solidFill>
              </a:rPr>
              <a:t>West Yorkshire Police have partners across a wide range of sectors including:</a:t>
            </a:r>
          </a:p>
        </p:txBody>
      </p:sp>
      <p:sp>
        <p:nvSpPr>
          <p:cNvPr id="5" name="TextBox 4">
            <a:extLst>
              <a:ext uri="{FF2B5EF4-FFF2-40B4-BE49-F238E27FC236}">
                <a16:creationId xmlns:a16="http://schemas.microsoft.com/office/drawing/2014/main" id="{9D296EDB-1CC1-5642-B034-A7A6209DA75E}"/>
              </a:ext>
            </a:extLst>
          </p:cNvPr>
          <p:cNvSpPr txBox="1"/>
          <p:nvPr/>
        </p:nvSpPr>
        <p:spPr>
          <a:xfrm>
            <a:off x="1981200" y="2092644"/>
            <a:ext cx="3970784" cy="4153701"/>
          </a:xfrm>
          <a:prstGeom prst="rect">
            <a:avLst/>
          </a:prstGeom>
          <a:noFill/>
        </p:spPr>
        <p:txBody>
          <a:bodyPr wrap="square" rtlCol="0">
            <a:spAutoFit/>
          </a:bodyPr>
          <a:lstStyle/>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Education</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Health</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Local Authority</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Housing Providers (Public and Private)</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Homelessness Support</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Fire and Ambulance Services</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Religious Organisations</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Support Services for Vulnerable Victims</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p:txBody>
      </p:sp>
      <p:sp>
        <p:nvSpPr>
          <p:cNvPr id="6" name="TextBox 5">
            <a:extLst>
              <a:ext uri="{FF2B5EF4-FFF2-40B4-BE49-F238E27FC236}">
                <a16:creationId xmlns:a16="http://schemas.microsoft.com/office/drawing/2014/main" id="{C4F30D36-3833-1948-7D8D-AB112AFFC1E5}"/>
              </a:ext>
            </a:extLst>
          </p:cNvPr>
          <p:cNvSpPr txBox="1"/>
          <p:nvPr/>
        </p:nvSpPr>
        <p:spPr>
          <a:xfrm>
            <a:off x="6240016" y="2092644"/>
            <a:ext cx="3970784" cy="3959930"/>
          </a:xfrm>
          <a:prstGeom prst="rect">
            <a:avLst/>
          </a:prstGeom>
          <a:noFill/>
        </p:spPr>
        <p:txBody>
          <a:bodyPr wrap="square" rtlCol="0">
            <a:spAutoFit/>
          </a:bodyPr>
          <a:lstStyle/>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Offender Services</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Political</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Charitable Organisations</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Security/Crime Prevention</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Social Care</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Substance Misuse Support</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Transport</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Utilities</a:t>
            </a:r>
          </a:p>
          <a:p>
            <a:pPr marL="342917" indent="-342917" defTabSz="914446" eaLnBrk="0" fontAlgn="base" hangingPunct="0">
              <a:lnSpc>
                <a:spcPct val="107000"/>
              </a:lnSpc>
              <a:spcBef>
                <a:spcPct val="0"/>
              </a:spcBef>
              <a:spcAft>
                <a:spcPts val="800"/>
              </a:spcAft>
              <a:buSzPts val="1000"/>
              <a:buFont typeface="Symbol" panose="05050102010706020507" pitchFamily="18" charset="2"/>
              <a:buChar char=""/>
              <a:tabLst>
                <a:tab pos="457223" algn="l"/>
              </a:tabLst>
            </a:pPr>
            <a:r>
              <a:rPr lang="en-GB" kern="100">
                <a:solidFill>
                  <a:srgbClr val="FFFFFF"/>
                </a:solidFill>
                <a:latin typeface="Aptos" panose="020B0004020202020204" pitchFamily="34" charset="0"/>
                <a:ea typeface="Aptos" panose="020B0004020202020204" pitchFamily="34" charset="0"/>
                <a:cs typeface="Times New Roman" panose="02020603050405020304" pitchFamily="18" charset="0"/>
              </a:rPr>
              <a:t>Corporate Businesses</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p:txBody>
      </p:sp>
    </p:spTree>
    <p:extLst>
      <p:ext uri="{BB962C8B-B14F-4D97-AF65-F5344CB8AC3E}">
        <p14:creationId xmlns:p14="http://schemas.microsoft.com/office/powerpoint/2010/main" val="32080338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1B56B0E-D14A-345B-4551-279489B6166D}"/>
              </a:ext>
            </a:extLst>
          </p:cNvPr>
          <p:cNvSpPr>
            <a:spLocks noGrp="1" noChangeArrowheads="1"/>
          </p:cNvSpPr>
          <p:nvPr>
            <p:ph type="ctrTitle"/>
          </p:nvPr>
        </p:nvSpPr>
        <p:spPr>
          <a:xfrm>
            <a:off x="2209800" y="188914"/>
            <a:ext cx="7772400" cy="1470025"/>
          </a:xfrm>
        </p:spPr>
        <p:txBody>
          <a:bodyPr anchor="ctr"/>
          <a:lstStyle/>
          <a:p>
            <a:pPr eaLnBrk="1" hangingPunct="1"/>
            <a:r>
              <a:rPr lang="en-US" altLang="en-US" sz="4400">
                <a:solidFill>
                  <a:schemeClr val="bg1"/>
                </a:solidFill>
              </a:rPr>
              <a:t>Partnership Intelligence Portal</a:t>
            </a:r>
            <a:br>
              <a:rPr lang="en-US" altLang="en-US" sz="4400">
                <a:solidFill>
                  <a:schemeClr val="bg1"/>
                </a:solidFill>
              </a:rPr>
            </a:br>
            <a:r>
              <a:rPr lang="en-US" altLang="en-US" sz="4400">
                <a:solidFill>
                  <a:schemeClr val="bg1"/>
                </a:solidFill>
              </a:rPr>
              <a:t>(PIP)</a:t>
            </a:r>
          </a:p>
        </p:txBody>
      </p:sp>
      <p:sp>
        <p:nvSpPr>
          <p:cNvPr id="2" name="Content Placeholder 2">
            <a:extLst>
              <a:ext uri="{FF2B5EF4-FFF2-40B4-BE49-F238E27FC236}">
                <a16:creationId xmlns:a16="http://schemas.microsoft.com/office/drawing/2014/main" id="{CDB66B16-E149-7AA3-C352-221AE1851096}"/>
              </a:ext>
            </a:extLst>
          </p:cNvPr>
          <p:cNvSpPr txBox="1">
            <a:spLocks/>
          </p:cNvSpPr>
          <p:nvPr/>
        </p:nvSpPr>
        <p:spPr bwMode="auto">
          <a:xfrm>
            <a:off x="1906960" y="1658940"/>
            <a:ext cx="2172816" cy="905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400" kern="1200">
                <a:solidFill>
                  <a:schemeClr val="tx1"/>
                </a:solidFill>
                <a:latin typeface="+mn-lt"/>
                <a:ea typeface="+mn-ea"/>
                <a:cs typeface="+mn-cs"/>
              </a:defRPr>
            </a:lvl1pPr>
            <a:lvl2pPr marL="457200" indent="0" algn="ctr" rtl="0" eaLnBrk="0" fontAlgn="base" hangingPunct="0">
              <a:spcBef>
                <a:spcPct val="20000"/>
              </a:spcBef>
              <a:spcAft>
                <a:spcPct val="0"/>
              </a:spcAft>
              <a:buNone/>
              <a:defRPr sz="2000" kern="1200">
                <a:solidFill>
                  <a:schemeClr val="tx1"/>
                </a:solidFill>
                <a:latin typeface="+mn-lt"/>
                <a:ea typeface="+mn-ea"/>
                <a:cs typeface="+mn-cs"/>
              </a:defRPr>
            </a:lvl2pPr>
            <a:lvl3pPr marL="914400" indent="0" algn="ctr" rtl="0" eaLnBrk="0" fontAlgn="base" hangingPunct="0">
              <a:spcBef>
                <a:spcPct val="20000"/>
              </a:spcBef>
              <a:spcAft>
                <a:spcPct val="0"/>
              </a:spcAft>
              <a:buNone/>
              <a:defRPr sz="1800" kern="1200">
                <a:solidFill>
                  <a:schemeClr val="tx1"/>
                </a:solidFill>
                <a:latin typeface="+mn-lt"/>
                <a:ea typeface="+mn-ea"/>
                <a:cs typeface="+mn-cs"/>
              </a:defRPr>
            </a:lvl3pPr>
            <a:lvl4pPr marL="1371600" indent="0" algn="ctr" rtl="0" eaLnBrk="0" fontAlgn="base" hangingPunct="0">
              <a:spcBef>
                <a:spcPct val="20000"/>
              </a:spcBef>
              <a:spcAft>
                <a:spcPct val="0"/>
              </a:spcAft>
              <a:buNone/>
              <a:defRPr sz="1600" kern="1200">
                <a:solidFill>
                  <a:schemeClr val="tx1"/>
                </a:solidFill>
                <a:latin typeface="+mn-lt"/>
                <a:ea typeface="+mn-ea"/>
                <a:cs typeface="+mn-cs"/>
              </a:defRPr>
            </a:lvl4pPr>
            <a:lvl5pPr marL="1828800" indent="0" algn="ctr" rtl="0" eaLnBrk="0" fontAlgn="base" hangingPunct="0">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914446"/>
            <a:r>
              <a:rPr lang="en-GB" sz="2800">
                <a:solidFill>
                  <a:srgbClr val="FFFFFF"/>
                </a:solidFill>
                <a:latin typeface="Arial"/>
              </a:rPr>
              <a:t>What is it?</a:t>
            </a:r>
          </a:p>
        </p:txBody>
      </p:sp>
      <p:sp>
        <p:nvSpPr>
          <p:cNvPr id="3" name="TextBox 2">
            <a:extLst>
              <a:ext uri="{FF2B5EF4-FFF2-40B4-BE49-F238E27FC236}">
                <a16:creationId xmlns:a16="http://schemas.microsoft.com/office/drawing/2014/main" id="{AAADB9DD-A304-0217-C1C6-2ACF0D6A262A}"/>
              </a:ext>
            </a:extLst>
          </p:cNvPr>
          <p:cNvSpPr txBox="1"/>
          <p:nvPr/>
        </p:nvSpPr>
        <p:spPr>
          <a:xfrm>
            <a:off x="1906960" y="2204865"/>
            <a:ext cx="8221488" cy="646331"/>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A system which authorised partners and organisations can use to submit information and intelligence to West Yorkshire Police.</a:t>
            </a:r>
          </a:p>
        </p:txBody>
      </p:sp>
      <p:sp>
        <p:nvSpPr>
          <p:cNvPr id="4" name="TextBox 3">
            <a:extLst>
              <a:ext uri="{FF2B5EF4-FFF2-40B4-BE49-F238E27FC236}">
                <a16:creationId xmlns:a16="http://schemas.microsoft.com/office/drawing/2014/main" id="{B87FFADD-00B4-72BE-6039-4DFB5452ED00}"/>
              </a:ext>
            </a:extLst>
          </p:cNvPr>
          <p:cNvSpPr txBox="1"/>
          <p:nvPr/>
        </p:nvSpPr>
        <p:spPr>
          <a:xfrm>
            <a:off x="1906960" y="4077072"/>
            <a:ext cx="8221488" cy="1754326"/>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A replacement for existing referral or reporting mechanisms</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For reporting Crime (101 or 999 in an emergency)</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For reporting anything which requires an urgent or critical Police response – </a:t>
            </a:r>
            <a:r>
              <a:rPr lang="en-GB" err="1">
                <a:solidFill>
                  <a:srgbClr val="FFFFFF"/>
                </a:solidFill>
                <a:latin typeface="Arial" panose="020B0604020202020204" pitchFamily="34" charset="0"/>
              </a:rPr>
              <a:t>ie</a:t>
            </a:r>
            <a:r>
              <a:rPr lang="en-GB">
                <a:solidFill>
                  <a:srgbClr val="FFFFFF"/>
                </a:solidFill>
                <a:latin typeface="Arial" panose="020B0604020202020204" pitchFamily="34" charset="0"/>
              </a:rPr>
              <a:t> a crime in action or will be committed imminently</a:t>
            </a:r>
          </a:p>
        </p:txBody>
      </p:sp>
      <p:sp>
        <p:nvSpPr>
          <p:cNvPr id="5" name="Content Placeholder 2">
            <a:extLst>
              <a:ext uri="{FF2B5EF4-FFF2-40B4-BE49-F238E27FC236}">
                <a16:creationId xmlns:a16="http://schemas.microsoft.com/office/drawing/2014/main" id="{A212DA1F-6640-755D-D083-B34AF2EBFC13}"/>
              </a:ext>
            </a:extLst>
          </p:cNvPr>
          <p:cNvSpPr txBox="1">
            <a:spLocks/>
          </p:cNvSpPr>
          <p:nvPr/>
        </p:nvSpPr>
        <p:spPr bwMode="auto">
          <a:xfrm>
            <a:off x="1906961" y="3303046"/>
            <a:ext cx="2918555" cy="648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400" kern="1200">
                <a:solidFill>
                  <a:schemeClr val="tx1"/>
                </a:solidFill>
                <a:latin typeface="+mn-lt"/>
                <a:ea typeface="+mn-ea"/>
                <a:cs typeface="+mn-cs"/>
              </a:defRPr>
            </a:lvl1pPr>
            <a:lvl2pPr marL="457200" indent="0" algn="ctr" rtl="0" eaLnBrk="0" fontAlgn="base" hangingPunct="0">
              <a:spcBef>
                <a:spcPct val="20000"/>
              </a:spcBef>
              <a:spcAft>
                <a:spcPct val="0"/>
              </a:spcAft>
              <a:buNone/>
              <a:defRPr sz="2000" kern="1200">
                <a:solidFill>
                  <a:schemeClr val="tx1"/>
                </a:solidFill>
                <a:latin typeface="+mn-lt"/>
                <a:ea typeface="+mn-ea"/>
                <a:cs typeface="+mn-cs"/>
              </a:defRPr>
            </a:lvl2pPr>
            <a:lvl3pPr marL="914400" indent="0" algn="ctr" rtl="0" eaLnBrk="0" fontAlgn="base" hangingPunct="0">
              <a:spcBef>
                <a:spcPct val="20000"/>
              </a:spcBef>
              <a:spcAft>
                <a:spcPct val="0"/>
              </a:spcAft>
              <a:buNone/>
              <a:defRPr sz="1800" kern="1200">
                <a:solidFill>
                  <a:schemeClr val="tx1"/>
                </a:solidFill>
                <a:latin typeface="+mn-lt"/>
                <a:ea typeface="+mn-ea"/>
                <a:cs typeface="+mn-cs"/>
              </a:defRPr>
            </a:lvl3pPr>
            <a:lvl4pPr marL="1371600" indent="0" algn="ctr" rtl="0" eaLnBrk="0" fontAlgn="base" hangingPunct="0">
              <a:spcBef>
                <a:spcPct val="20000"/>
              </a:spcBef>
              <a:spcAft>
                <a:spcPct val="0"/>
              </a:spcAft>
              <a:buNone/>
              <a:defRPr sz="1600" kern="1200">
                <a:solidFill>
                  <a:schemeClr val="tx1"/>
                </a:solidFill>
                <a:latin typeface="+mn-lt"/>
                <a:ea typeface="+mn-ea"/>
                <a:cs typeface="+mn-cs"/>
              </a:defRPr>
            </a:lvl4pPr>
            <a:lvl5pPr marL="1828800" indent="0" algn="ctr" rtl="0" eaLnBrk="0" fontAlgn="base" hangingPunct="0">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914446"/>
            <a:r>
              <a:rPr lang="en-GB" sz="2800">
                <a:solidFill>
                  <a:srgbClr val="FFFFFF"/>
                </a:solidFill>
                <a:latin typeface="Arial"/>
              </a:rPr>
              <a:t>What is it </a:t>
            </a:r>
            <a:r>
              <a:rPr lang="en-GB" sz="2800" u="sng">
                <a:solidFill>
                  <a:srgbClr val="FFFFFF"/>
                </a:solidFill>
                <a:latin typeface="Arial"/>
              </a:rPr>
              <a:t>not</a:t>
            </a:r>
            <a:r>
              <a:rPr lang="en-GB" sz="2800">
                <a:solidFill>
                  <a:srgbClr val="FFFFFF"/>
                </a:solidFill>
                <a:latin typeface="Arial"/>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1B56B0E-D14A-345B-4551-279489B6166D}"/>
              </a:ext>
            </a:extLst>
          </p:cNvPr>
          <p:cNvSpPr>
            <a:spLocks noGrp="1" noChangeArrowheads="1"/>
          </p:cNvSpPr>
          <p:nvPr>
            <p:ph type="ctrTitle"/>
          </p:nvPr>
        </p:nvSpPr>
        <p:spPr>
          <a:xfrm>
            <a:off x="2209800" y="188914"/>
            <a:ext cx="7772400" cy="1470025"/>
          </a:xfrm>
        </p:spPr>
        <p:txBody>
          <a:bodyPr anchor="ctr"/>
          <a:lstStyle/>
          <a:p>
            <a:pPr eaLnBrk="1" hangingPunct="1"/>
            <a:r>
              <a:rPr lang="en-US" altLang="en-US" sz="4400">
                <a:solidFill>
                  <a:schemeClr val="bg1"/>
                </a:solidFill>
              </a:rPr>
              <a:t>Partnership Intelligence Portal</a:t>
            </a:r>
            <a:br>
              <a:rPr lang="en-US" altLang="en-US" sz="4400">
                <a:solidFill>
                  <a:schemeClr val="bg1"/>
                </a:solidFill>
              </a:rPr>
            </a:br>
            <a:r>
              <a:rPr lang="en-US" altLang="en-US" sz="4400">
                <a:solidFill>
                  <a:schemeClr val="bg1"/>
                </a:solidFill>
              </a:rPr>
              <a:t>(PIP)</a:t>
            </a:r>
          </a:p>
        </p:txBody>
      </p:sp>
      <p:sp>
        <p:nvSpPr>
          <p:cNvPr id="2" name="Content Placeholder 2">
            <a:extLst>
              <a:ext uri="{FF2B5EF4-FFF2-40B4-BE49-F238E27FC236}">
                <a16:creationId xmlns:a16="http://schemas.microsoft.com/office/drawing/2014/main" id="{CDB66B16-E149-7AA3-C352-221AE1851096}"/>
              </a:ext>
            </a:extLst>
          </p:cNvPr>
          <p:cNvSpPr txBox="1">
            <a:spLocks/>
          </p:cNvSpPr>
          <p:nvPr/>
        </p:nvSpPr>
        <p:spPr bwMode="auto">
          <a:xfrm>
            <a:off x="1703512" y="1651056"/>
            <a:ext cx="3396952" cy="9059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2400" kern="1200">
                <a:solidFill>
                  <a:schemeClr val="tx1"/>
                </a:solidFill>
                <a:latin typeface="+mn-lt"/>
                <a:ea typeface="+mn-ea"/>
                <a:cs typeface="+mn-cs"/>
              </a:defRPr>
            </a:lvl1pPr>
            <a:lvl2pPr marL="457200" indent="0" algn="ctr" rtl="0" eaLnBrk="0" fontAlgn="base" hangingPunct="0">
              <a:spcBef>
                <a:spcPct val="20000"/>
              </a:spcBef>
              <a:spcAft>
                <a:spcPct val="0"/>
              </a:spcAft>
              <a:buNone/>
              <a:defRPr sz="2000" kern="1200">
                <a:solidFill>
                  <a:schemeClr val="tx1"/>
                </a:solidFill>
                <a:latin typeface="+mn-lt"/>
                <a:ea typeface="+mn-ea"/>
                <a:cs typeface="+mn-cs"/>
              </a:defRPr>
            </a:lvl2pPr>
            <a:lvl3pPr marL="914400" indent="0" algn="ctr" rtl="0" eaLnBrk="0" fontAlgn="base" hangingPunct="0">
              <a:spcBef>
                <a:spcPct val="20000"/>
              </a:spcBef>
              <a:spcAft>
                <a:spcPct val="0"/>
              </a:spcAft>
              <a:buNone/>
              <a:defRPr sz="1800" kern="1200">
                <a:solidFill>
                  <a:schemeClr val="tx1"/>
                </a:solidFill>
                <a:latin typeface="+mn-lt"/>
                <a:ea typeface="+mn-ea"/>
                <a:cs typeface="+mn-cs"/>
              </a:defRPr>
            </a:lvl3pPr>
            <a:lvl4pPr marL="1371600" indent="0" algn="ctr" rtl="0" eaLnBrk="0" fontAlgn="base" hangingPunct="0">
              <a:spcBef>
                <a:spcPct val="20000"/>
              </a:spcBef>
              <a:spcAft>
                <a:spcPct val="0"/>
              </a:spcAft>
              <a:buNone/>
              <a:defRPr sz="1600" kern="1200">
                <a:solidFill>
                  <a:schemeClr val="tx1"/>
                </a:solidFill>
                <a:latin typeface="+mn-lt"/>
                <a:ea typeface="+mn-ea"/>
                <a:cs typeface="+mn-cs"/>
              </a:defRPr>
            </a:lvl4pPr>
            <a:lvl5pPr marL="1828800" indent="0" algn="ctr" rtl="0" eaLnBrk="0" fontAlgn="base" hangingPunct="0">
              <a:spcBef>
                <a:spcPct val="20000"/>
              </a:spcBef>
              <a:spcAft>
                <a:spcPct val="0"/>
              </a:spcAft>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defTabSz="914446"/>
            <a:r>
              <a:rPr lang="en-GB" sz="2800">
                <a:solidFill>
                  <a:srgbClr val="FFFFFF"/>
                </a:solidFill>
                <a:latin typeface="Arial"/>
              </a:rPr>
              <a:t>Accessing the PIP</a:t>
            </a:r>
          </a:p>
        </p:txBody>
      </p:sp>
      <p:graphicFrame>
        <p:nvGraphicFramePr>
          <p:cNvPr id="8" name="Diagram 7">
            <a:extLst>
              <a:ext uri="{FF2B5EF4-FFF2-40B4-BE49-F238E27FC236}">
                <a16:creationId xmlns:a16="http://schemas.microsoft.com/office/drawing/2014/main" id="{B5862B67-34D6-3BCC-A0C6-972A8F59BE95}"/>
              </a:ext>
            </a:extLst>
          </p:cNvPr>
          <p:cNvGraphicFramePr/>
          <p:nvPr/>
        </p:nvGraphicFramePr>
        <p:xfrm>
          <a:off x="1408931" y="2348880"/>
          <a:ext cx="3678696" cy="29523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Screen Recording 11">
            <a:hlinkClick r:id="" action="ppaction://media"/>
            <a:extLst>
              <a:ext uri="{FF2B5EF4-FFF2-40B4-BE49-F238E27FC236}">
                <a16:creationId xmlns:a16="http://schemas.microsoft.com/office/drawing/2014/main" id="{26CCD224-7465-EFF0-CCFE-C26C1364E812}"/>
              </a:ext>
            </a:extLst>
          </p:cNvPr>
          <p:cNvPicPr>
            <a:picLocks noChangeAspect="1"/>
          </p:cNvPicPr>
          <p:nvPr>
            <a:videoFile r:link="rId2"/>
            <p:extLst>
              <p:ext uri="{DAA4B4D4-6D71-4841-9C94-3DE7FCFB9230}">
                <p14:media xmlns:p14="http://schemas.microsoft.com/office/powerpoint/2010/main" r:embed="rId1"/>
              </p:ext>
            </p:extLst>
          </p:nvPr>
        </p:nvPicPr>
        <p:blipFill>
          <a:blip r:embed="rId9"/>
          <a:stretch>
            <a:fillRect/>
          </a:stretch>
        </p:blipFill>
        <p:spPr>
          <a:xfrm>
            <a:off x="4947798" y="1752600"/>
            <a:ext cx="5187070" cy="3744416"/>
          </a:xfrm>
          <a:prstGeom prst="rect">
            <a:avLst/>
          </a:prstGeom>
        </p:spPr>
      </p:pic>
    </p:spTree>
    <p:extLst>
      <p:ext uri="{BB962C8B-B14F-4D97-AF65-F5344CB8AC3E}">
        <p14:creationId xmlns:p14="http://schemas.microsoft.com/office/powerpoint/2010/main" val="621534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74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69" name="Straight Connector 2068">
            <a:extLst>
              <a:ext uri="{FF2B5EF4-FFF2-40B4-BE49-F238E27FC236}">
                <a16:creationId xmlns:a16="http://schemas.microsoft.com/office/drawing/2014/main" id="{A0ACD47D-81A3-1EDC-14ED-657EE12554C6}"/>
              </a:ext>
            </a:extLst>
          </p:cNvPr>
          <p:cNvCxnSpPr/>
          <p:nvPr/>
        </p:nvCxnSpPr>
        <p:spPr>
          <a:xfrm flipV="1">
            <a:off x="9260649" y="4052136"/>
            <a:ext cx="363108" cy="1"/>
          </a:xfrm>
          <a:prstGeom prst="line">
            <a:avLst/>
          </a:prstGeom>
          <a:noFill/>
          <a:ln w="57150" cap="flat" cmpd="sng" algn="ctr">
            <a:solidFill>
              <a:sysClr val="windowText" lastClr="000000"/>
            </a:solidFill>
            <a:prstDash val="solid"/>
          </a:ln>
          <a:effectLst/>
        </p:spPr>
      </p:cxnSp>
      <p:cxnSp>
        <p:nvCxnSpPr>
          <p:cNvPr id="2071" name="Straight Arrow Connector 2070">
            <a:extLst>
              <a:ext uri="{FF2B5EF4-FFF2-40B4-BE49-F238E27FC236}">
                <a16:creationId xmlns:a16="http://schemas.microsoft.com/office/drawing/2014/main" id="{5A3B3C66-755A-C632-25C3-A252B3B708C8}"/>
              </a:ext>
            </a:extLst>
          </p:cNvPr>
          <p:cNvCxnSpPr>
            <a:cxnSpLocks/>
            <a:endCxn id="31" idx="3"/>
          </p:cNvCxnSpPr>
          <p:nvPr/>
        </p:nvCxnSpPr>
        <p:spPr>
          <a:xfrm flipH="1">
            <a:off x="3263753" y="2094790"/>
            <a:ext cx="6349045" cy="12593"/>
          </a:xfrm>
          <a:prstGeom prst="straightConnector1">
            <a:avLst/>
          </a:prstGeom>
          <a:noFill/>
          <a:ln w="57150" cap="flat" cmpd="sng" algn="ctr">
            <a:solidFill>
              <a:sysClr val="windowText" lastClr="000000"/>
            </a:solidFill>
            <a:prstDash val="solid"/>
            <a:tailEnd type="triangle"/>
          </a:ln>
          <a:effectLst/>
        </p:spPr>
      </p:cxnSp>
      <p:sp>
        <p:nvSpPr>
          <p:cNvPr id="2050" name="Rectangle 2">
            <a:extLst>
              <a:ext uri="{FF2B5EF4-FFF2-40B4-BE49-F238E27FC236}">
                <a16:creationId xmlns:a16="http://schemas.microsoft.com/office/drawing/2014/main" id="{B1B56B0E-D14A-345B-4551-279489B6166D}"/>
              </a:ext>
            </a:extLst>
          </p:cNvPr>
          <p:cNvSpPr>
            <a:spLocks noGrp="1" noChangeArrowheads="1"/>
          </p:cNvSpPr>
          <p:nvPr>
            <p:ph type="ctrTitle"/>
          </p:nvPr>
        </p:nvSpPr>
        <p:spPr>
          <a:xfrm>
            <a:off x="2209800" y="29909"/>
            <a:ext cx="7772400" cy="1470025"/>
          </a:xfrm>
        </p:spPr>
        <p:txBody>
          <a:bodyPr anchor="ctr"/>
          <a:lstStyle/>
          <a:p>
            <a:pPr eaLnBrk="1" hangingPunct="1"/>
            <a:r>
              <a:rPr lang="en-US" altLang="en-US" sz="4400">
                <a:solidFill>
                  <a:schemeClr val="bg1"/>
                </a:solidFill>
              </a:rPr>
              <a:t>PIP Flow of Information</a:t>
            </a:r>
          </a:p>
        </p:txBody>
      </p:sp>
      <p:sp>
        <p:nvSpPr>
          <p:cNvPr id="31" name="Rectangle: Rounded Corners 30">
            <a:extLst>
              <a:ext uri="{FF2B5EF4-FFF2-40B4-BE49-F238E27FC236}">
                <a16:creationId xmlns:a16="http://schemas.microsoft.com/office/drawing/2014/main" id="{1052235D-DA93-B6C6-C05F-731641A88A38}"/>
              </a:ext>
            </a:extLst>
          </p:cNvPr>
          <p:cNvSpPr/>
          <p:nvPr/>
        </p:nvSpPr>
        <p:spPr>
          <a:xfrm>
            <a:off x="1991544" y="1713793"/>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Partner</a:t>
            </a:r>
          </a:p>
        </p:txBody>
      </p:sp>
      <p:sp>
        <p:nvSpPr>
          <p:cNvPr id="2048" name="Rectangle: Rounded Corners 2047">
            <a:extLst>
              <a:ext uri="{FF2B5EF4-FFF2-40B4-BE49-F238E27FC236}">
                <a16:creationId xmlns:a16="http://schemas.microsoft.com/office/drawing/2014/main" id="{79BB8096-4795-2E60-ECF8-04C48E8165CD}"/>
              </a:ext>
            </a:extLst>
          </p:cNvPr>
          <p:cNvSpPr/>
          <p:nvPr/>
        </p:nvSpPr>
        <p:spPr>
          <a:xfrm>
            <a:off x="1898134" y="3343007"/>
            <a:ext cx="1843374" cy="1032861"/>
          </a:xfrm>
          <a:prstGeom prst="roundRect">
            <a:avLst/>
          </a:prstGeom>
          <a:solidFill>
            <a:srgbClr val="FFC000"/>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Partnership Intelligence Portal</a:t>
            </a:r>
          </a:p>
        </p:txBody>
      </p:sp>
      <p:sp>
        <p:nvSpPr>
          <p:cNvPr id="2051" name="Rectangle: Rounded Corners 2050">
            <a:extLst>
              <a:ext uri="{FF2B5EF4-FFF2-40B4-BE49-F238E27FC236}">
                <a16:creationId xmlns:a16="http://schemas.microsoft.com/office/drawing/2014/main" id="{BA1658F8-F462-82B8-F701-F7E57FBFFE9A}"/>
              </a:ext>
            </a:extLst>
          </p:cNvPr>
          <p:cNvSpPr/>
          <p:nvPr/>
        </p:nvSpPr>
        <p:spPr>
          <a:xfrm>
            <a:off x="4126619" y="3423977"/>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Complete &amp; submit</a:t>
            </a:r>
          </a:p>
        </p:txBody>
      </p:sp>
      <p:sp>
        <p:nvSpPr>
          <p:cNvPr id="2052" name="Rectangle: Rounded Corners 2051">
            <a:extLst>
              <a:ext uri="{FF2B5EF4-FFF2-40B4-BE49-F238E27FC236}">
                <a16:creationId xmlns:a16="http://schemas.microsoft.com/office/drawing/2014/main" id="{484277FA-718F-E5B8-A6A3-9CD1D15E7F42}"/>
              </a:ext>
            </a:extLst>
          </p:cNvPr>
          <p:cNvSpPr/>
          <p:nvPr/>
        </p:nvSpPr>
        <p:spPr>
          <a:xfrm>
            <a:off x="4189410" y="2314503"/>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PIP sends you a copy</a:t>
            </a:r>
          </a:p>
        </p:txBody>
      </p:sp>
      <p:sp>
        <p:nvSpPr>
          <p:cNvPr id="2053" name="Rectangle: Rounded Corners 2052">
            <a:extLst>
              <a:ext uri="{FF2B5EF4-FFF2-40B4-BE49-F238E27FC236}">
                <a16:creationId xmlns:a16="http://schemas.microsoft.com/office/drawing/2014/main" id="{9EF6E880-930F-1AF1-450C-E5687B980297}"/>
              </a:ext>
            </a:extLst>
          </p:cNvPr>
          <p:cNvSpPr/>
          <p:nvPr/>
        </p:nvSpPr>
        <p:spPr>
          <a:xfrm>
            <a:off x="4128897" y="4533451"/>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Delivers to WYP </a:t>
            </a:r>
          </a:p>
        </p:txBody>
      </p:sp>
      <p:sp>
        <p:nvSpPr>
          <p:cNvPr id="2054" name="Rectangle: Rounded Corners 2053">
            <a:extLst>
              <a:ext uri="{FF2B5EF4-FFF2-40B4-BE49-F238E27FC236}">
                <a16:creationId xmlns:a16="http://schemas.microsoft.com/office/drawing/2014/main" id="{4C1CCD36-AC7C-8F56-F4B0-637A7E144F59}"/>
              </a:ext>
            </a:extLst>
          </p:cNvPr>
          <p:cNvSpPr/>
          <p:nvPr/>
        </p:nvSpPr>
        <p:spPr>
          <a:xfrm>
            <a:off x="5780809" y="4522600"/>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Risk assessed</a:t>
            </a:r>
          </a:p>
        </p:txBody>
      </p:sp>
      <p:sp>
        <p:nvSpPr>
          <p:cNvPr id="2055" name="Rectangle: Rounded Corners 2054">
            <a:extLst>
              <a:ext uri="{FF2B5EF4-FFF2-40B4-BE49-F238E27FC236}">
                <a16:creationId xmlns:a16="http://schemas.microsoft.com/office/drawing/2014/main" id="{D92F56C8-D366-6535-41F6-257A68F018A8}"/>
              </a:ext>
            </a:extLst>
          </p:cNvPr>
          <p:cNvSpPr/>
          <p:nvPr/>
        </p:nvSpPr>
        <p:spPr>
          <a:xfrm>
            <a:off x="5811814" y="5637656"/>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URN sent to you</a:t>
            </a:r>
          </a:p>
        </p:txBody>
      </p:sp>
      <p:sp>
        <p:nvSpPr>
          <p:cNvPr id="2056" name="Rectangle: Rounded Corners 2055">
            <a:extLst>
              <a:ext uri="{FF2B5EF4-FFF2-40B4-BE49-F238E27FC236}">
                <a16:creationId xmlns:a16="http://schemas.microsoft.com/office/drawing/2014/main" id="{549BB4CA-1A70-1D47-03D3-045AF08CFCE3}"/>
              </a:ext>
            </a:extLst>
          </p:cNvPr>
          <p:cNvSpPr/>
          <p:nvPr/>
        </p:nvSpPr>
        <p:spPr>
          <a:xfrm>
            <a:off x="5811814" y="3084173"/>
            <a:ext cx="127220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Action needed? </a:t>
            </a:r>
          </a:p>
        </p:txBody>
      </p:sp>
      <p:sp>
        <p:nvSpPr>
          <p:cNvPr id="2057" name="Rectangle: Rounded Corners 2056">
            <a:extLst>
              <a:ext uri="{FF2B5EF4-FFF2-40B4-BE49-F238E27FC236}">
                <a16:creationId xmlns:a16="http://schemas.microsoft.com/office/drawing/2014/main" id="{97DFC7F7-AF49-9E79-5484-B6154749D813}"/>
              </a:ext>
            </a:extLst>
          </p:cNvPr>
          <p:cNvSpPr/>
          <p:nvPr/>
        </p:nvSpPr>
        <p:spPr>
          <a:xfrm>
            <a:off x="7966522" y="2686170"/>
            <a:ext cx="1369838"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District Intelligence</a:t>
            </a:r>
          </a:p>
        </p:txBody>
      </p:sp>
      <p:sp>
        <p:nvSpPr>
          <p:cNvPr id="2058" name="Rectangle: Rounded Corners 2057">
            <a:extLst>
              <a:ext uri="{FF2B5EF4-FFF2-40B4-BE49-F238E27FC236}">
                <a16:creationId xmlns:a16="http://schemas.microsoft.com/office/drawing/2014/main" id="{A0623248-DAEF-7CD7-159D-68205D112120}"/>
              </a:ext>
            </a:extLst>
          </p:cNvPr>
          <p:cNvSpPr/>
          <p:nvPr/>
        </p:nvSpPr>
        <p:spPr>
          <a:xfrm>
            <a:off x="7958393" y="3671140"/>
            <a:ext cx="1377967" cy="787179"/>
          </a:xfrm>
          <a:prstGeom prst="roundRect">
            <a:avLst/>
          </a:prstGeom>
          <a:solidFill>
            <a:sysClr val="window" lastClr="FFFFFF"/>
          </a:solidFill>
          <a:ln w="15875" cap="flat" cmpd="sng" algn="ctr">
            <a:solidFill>
              <a:srgbClr val="9ACD4C">
                <a:shade val="50000"/>
              </a:srgbClr>
            </a:solidFill>
            <a:prstDash val="solid"/>
          </a:ln>
          <a:effectLst/>
        </p:spPr>
        <p:txBody>
          <a:bodyPr rtlCol="0" anchor="ctr"/>
          <a:lstStyle/>
          <a:p>
            <a:pPr algn="ctr" defTabSz="457223">
              <a:defRPr/>
            </a:pPr>
            <a:r>
              <a:rPr lang="en-GB" sz="1600" kern="0">
                <a:solidFill>
                  <a:prstClr val="black"/>
                </a:solidFill>
                <a:latin typeface="Arial"/>
              </a:rPr>
              <a:t>Specialist team</a:t>
            </a:r>
          </a:p>
        </p:txBody>
      </p:sp>
      <p:cxnSp>
        <p:nvCxnSpPr>
          <p:cNvPr id="2060" name="Straight Arrow Connector 2059">
            <a:extLst>
              <a:ext uri="{FF2B5EF4-FFF2-40B4-BE49-F238E27FC236}">
                <a16:creationId xmlns:a16="http://schemas.microsoft.com/office/drawing/2014/main" id="{70E5D1F3-6301-01D7-2659-E41473E355B3}"/>
              </a:ext>
            </a:extLst>
          </p:cNvPr>
          <p:cNvCxnSpPr/>
          <p:nvPr/>
        </p:nvCxnSpPr>
        <p:spPr>
          <a:xfrm>
            <a:off x="3750521" y="3817567"/>
            <a:ext cx="367087" cy="1"/>
          </a:xfrm>
          <a:prstGeom prst="straightConnector1">
            <a:avLst/>
          </a:prstGeom>
          <a:noFill/>
          <a:ln w="57150" cap="flat" cmpd="sng" algn="ctr">
            <a:solidFill>
              <a:sysClr val="windowText" lastClr="000000"/>
            </a:solidFill>
            <a:prstDash val="solid"/>
            <a:tailEnd type="triangle"/>
          </a:ln>
          <a:effectLst/>
        </p:spPr>
      </p:cxnSp>
      <p:cxnSp>
        <p:nvCxnSpPr>
          <p:cNvPr id="2061" name="Straight Arrow Connector 2060">
            <a:extLst>
              <a:ext uri="{FF2B5EF4-FFF2-40B4-BE49-F238E27FC236}">
                <a16:creationId xmlns:a16="http://schemas.microsoft.com/office/drawing/2014/main" id="{09AB8F14-1B17-C9A3-BBB3-C4CD9E59BD1A}"/>
              </a:ext>
            </a:extLst>
          </p:cNvPr>
          <p:cNvCxnSpPr>
            <a:cxnSpLocks/>
            <a:stCxn id="2051" idx="0"/>
          </p:cNvCxnSpPr>
          <p:nvPr/>
        </p:nvCxnSpPr>
        <p:spPr>
          <a:xfrm flipV="1">
            <a:off x="4762723" y="3106600"/>
            <a:ext cx="0" cy="317377"/>
          </a:xfrm>
          <a:prstGeom prst="straightConnector1">
            <a:avLst/>
          </a:prstGeom>
          <a:noFill/>
          <a:ln w="57150" cap="flat" cmpd="sng" algn="ctr">
            <a:solidFill>
              <a:sysClr val="windowText" lastClr="000000"/>
            </a:solidFill>
            <a:prstDash val="solid"/>
            <a:tailEnd type="triangle"/>
          </a:ln>
          <a:effectLst/>
        </p:spPr>
      </p:cxnSp>
      <p:cxnSp>
        <p:nvCxnSpPr>
          <p:cNvPr id="2062" name="Straight Arrow Connector 2061">
            <a:extLst>
              <a:ext uri="{FF2B5EF4-FFF2-40B4-BE49-F238E27FC236}">
                <a16:creationId xmlns:a16="http://schemas.microsoft.com/office/drawing/2014/main" id="{12733588-72C3-FCB4-3647-85298482D1BB}"/>
              </a:ext>
            </a:extLst>
          </p:cNvPr>
          <p:cNvCxnSpPr>
            <a:stCxn id="2051" idx="2"/>
            <a:endCxn id="2053" idx="0"/>
          </p:cNvCxnSpPr>
          <p:nvPr/>
        </p:nvCxnSpPr>
        <p:spPr>
          <a:xfrm>
            <a:off x="4762724" y="4211156"/>
            <a:ext cx="2278" cy="322295"/>
          </a:xfrm>
          <a:prstGeom prst="straightConnector1">
            <a:avLst/>
          </a:prstGeom>
          <a:noFill/>
          <a:ln w="57150" cap="flat" cmpd="sng" algn="ctr">
            <a:solidFill>
              <a:sysClr val="windowText" lastClr="000000"/>
            </a:solidFill>
            <a:prstDash val="solid"/>
            <a:tailEnd type="triangle"/>
          </a:ln>
          <a:effectLst/>
        </p:spPr>
      </p:cxnSp>
      <p:cxnSp>
        <p:nvCxnSpPr>
          <p:cNvPr id="2063" name="Straight Arrow Connector 2062">
            <a:extLst>
              <a:ext uri="{FF2B5EF4-FFF2-40B4-BE49-F238E27FC236}">
                <a16:creationId xmlns:a16="http://schemas.microsoft.com/office/drawing/2014/main" id="{42B48C3E-2F27-3E1C-6B7F-0FEF6F616E55}"/>
              </a:ext>
            </a:extLst>
          </p:cNvPr>
          <p:cNvCxnSpPr/>
          <p:nvPr/>
        </p:nvCxnSpPr>
        <p:spPr>
          <a:xfrm>
            <a:off x="5398828" y="4927039"/>
            <a:ext cx="367087" cy="1"/>
          </a:xfrm>
          <a:prstGeom prst="straightConnector1">
            <a:avLst/>
          </a:prstGeom>
          <a:noFill/>
          <a:ln w="57150" cap="flat" cmpd="sng" algn="ctr">
            <a:solidFill>
              <a:sysClr val="windowText" lastClr="000000"/>
            </a:solidFill>
            <a:prstDash val="solid"/>
            <a:tailEnd type="triangle"/>
          </a:ln>
          <a:effectLst/>
        </p:spPr>
      </p:cxnSp>
      <p:cxnSp>
        <p:nvCxnSpPr>
          <p:cNvPr id="2064" name="Straight Arrow Connector 2063">
            <a:extLst>
              <a:ext uri="{FF2B5EF4-FFF2-40B4-BE49-F238E27FC236}">
                <a16:creationId xmlns:a16="http://schemas.microsoft.com/office/drawing/2014/main" id="{80672B22-6E71-7A9E-DF1E-E77C28656D1B}"/>
              </a:ext>
            </a:extLst>
          </p:cNvPr>
          <p:cNvCxnSpPr>
            <a:cxnSpLocks/>
          </p:cNvCxnSpPr>
          <p:nvPr/>
        </p:nvCxnSpPr>
        <p:spPr>
          <a:xfrm flipV="1">
            <a:off x="6396247" y="3922346"/>
            <a:ext cx="0" cy="575549"/>
          </a:xfrm>
          <a:prstGeom prst="straightConnector1">
            <a:avLst/>
          </a:prstGeom>
          <a:noFill/>
          <a:ln w="57150" cap="flat" cmpd="sng" algn="ctr">
            <a:solidFill>
              <a:sysClr val="windowText" lastClr="000000"/>
            </a:solidFill>
            <a:prstDash val="solid"/>
            <a:tailEnd type="triangle"/>
          </a:ln>
          <a:effectLst/>
        </p:spPr>
      </p:cxnSp>
      <p:cxnSp>
        <p:nvCxnSpPr>
          <p:cNvPr id="2065" name="Straight Arrow Connector 2064">
            <a:extLst>
              <a:ext uri="{FF2B5EF4-FFF2-40B4-BE49-F238E27FC236}">
                <a16:creationId xmlns:a16="http://schemas.microsoft.com/office/drawing/2014/main" id="{F9BA23EA-9C79-D3F9-019F-CB9E24996943}"/>
              </a:ext>
            </a:extLst>
          </p:cNvPr>
          <p:cNvCxnSpPr/>
          <p:nvPr/>
        </p:nvCxnSpPr>
        <p:spPr>
          <a:xfrm>
            <a:off x="6411475" y="5304185"/>
            <a:ext cx="0" cy="317377"/>
          </a:xfrm>
          <a:prstGeom prst="straightConnector1">
            <a:avLst/>
          </a:prstGeom>
          <a:noFill/>
          <a:ln w="57150" cap="flat" cmpd="sng" algn="ctr">
            <a:solidFill>
              <a:sysClr val="windowText" lastClr="000000"/>
            </a:solidFill>
            <a:prstDash val="solid"/>
            <a:tailEnd type="triangle"/>
          </a:ln>
          <a:effectLst/>
        </p:spPr>
      </p:cxnSp>
      <p:cxnSp>
        <p:nvCxnSpPr>
          <p:cNvPr id="2066" name="Straight Arrow Connector 2065">
            <a:extLst>
              <a:ext uri="{FF2B5EF4-FFF2-40B4-BE49-F238E27FC236}">
                <a16:creationId xmlns:a16="http://schemas.microsoft.com/office/drawing/2014/main" id="{CF45CD0B-6B19-926B-142A-389B56E2B1E8}"/>
              </a:ext>
            </a:extLst>
          </p:cNvPr>
          <p:cNvCxnSpPr>
            <a:cxnSpLocks/>
            <a:stCxn id="2056" idx="3"/>
            <a:endCxn id="2057" idx="1"/>
          </p:cNvCxnSpPr>
          <p:nvPr/>
        </p:nvCxnSpPr>
        <p:spPr>
          <a:xfrm flipV="1">
            <a:off x="7084022" y="3079760"/>
            <a:ext cx="882500" cy="398003"/>
          </a:xfrm>
          <a:prstGeom prst="straightConnector1">
            <a:avLst/>
          </a:prstGeom>
          <a:noFill/>
          <a:ln w="57150" cap="flat" cmpd="sng" algn="ctr">
            <a:solidFill>
              <a:sysClr val="windowText" lastClr="000000"/>
            </a:solidFill>
            <a:prstDash val="solid"/>
            <a:tailEnd type="triangle"/>
          </a:ln>
          <a:effectLst/>
        </p:spPr>
      </p:cxnSp>
      <p:cxnSp>
        <p:nvCxnSpPr>
          <p:cNvPr id="2067" name="Straight Arrow Connector 2066">
            <a:extLst>
              <a:ext uri="{FF2B5EF4-FFF2-40B4-BE49-F238E27FC236}">
                <a16:creationId xmlns:a16="http://schemas.microsoft.com/office/drawing/2014/main" id="{663DAA5B-D750-98DC-9CDE-2F2C859DD5B3}"/>
              </a:ext>
            </a:extLst>
          </p:cNvPr>
          <p:cNvCxnSpPr>
            <a:cxnSpLocks/>
            <a:endCxn id="2058" idx="1"/>
          </p:cNvCxnSpPr>
          <p:nvPr/>
        </p:nvCxnSpPr>
        <p:spPr>
          <a:xfrm>
            <a:off x="7084204" y="3473349"/>
            <a:ext cx="874189" cy="591381"/>
          </a:xfrm>
          <a:prstGeom prst="straightConnector1">
            <a:avLst/>
          </a:prstGeom>
          <a:noFill/>
          <a:ln w="57150" cap="flat" cmpd="sng" algn="ctr">
            <a:solidFill>
              <a:sysClr val="windowText" lastClr="000000"/>
            </a:solidFill>
            <a:prstDash val="solid"/>
            <a:tailEnd type="triangle"/>
          </a:ln>
          <a:effectLst/>
        </p:spPr>
      </p:cxnSp>
      <p:cxnSp>
        <p:nvCxnSpPr>
          <p:cNvPr id="2068" name="Straight Connector 2067">
            <a:extLst>
              <a:ext uri="{FF2B5EF4-FFF2-40B4-BE49-F238E27FC236}">
                <a16:creationId xmlns:a16="http://schemas.microsoft.com/office/drawing/2014/main" id="{9AD8638F-8B1C-AEE5-B79B-41E6C1652141}"/>
              </a:ext>
            </a:extLst>
          </p:cNvPr>
          <p:cNvCxnSpPr>
            <a:cxnSpLocks/>
            <a:stCxn id="2057" idx="3"/>
          </p:cNvCxnSpPr>
          <p:nvPr/>
        </p:nvCxnSpPr>
        <p:spPr>
          <a:xfrm flipV="1">
            <a:off x="9336360" y="3079759"/>
            <a:ext cx="265478" cy="1"/>
          </a:xfrm>
          <a:prstGeom prst="line">
            <a:avLst/>
          </a:prstGeom>
          <a:noFill/>
          <a:ln w="57150" cap="flat" cmpd="sng" algn="ctr">
            <a:solidFill>
              <a:sysClr val="windowText" lastClr="000000"/>
            </a:solidFill>
            <a:prstDash val="solid"/>
          </a:ln>
          <a:effectLst/>
        </p:spPr>
      </p:cxnSp>
      <p:cxnSp>
        <p:nvCxnSpPr>
          <p:cNvPr id="2070" name="Straight Connector 2069">
            <a:extLst>
              <a:ext uri="{FF2B5EF4-FFF2-40B4-BE49-F238E27FC236}">
                <a16:creationId xmlns:a16="http://schemas.microsoft.com/office/drawing/2014/main" id="{071B78FC-3191-932E-8D17-7A9ABD32DB53}"/>
              </a:ext>
            </a:extLst>
          </p:cNvPr>
          <p:cNvCxnSpPr>
            <a:cxnSpLocks/>
          </p:cNvCxnSpPr>
          <p:nvPr/>
        </p:nvCxnSpPr>
        <p:spPr>
          <a:xfrm flipV="1">
            <a:off x="9612797" y="2063014"/>
            <a:ext cx="0" cy="2001714"/>
          </a:xfrm>
          <a:prstGeom prst="line">
            <a:avLst/>
          </a:prstGeom>
          <a:noFill/>
          <a:ln w="57150" cap="flat" cmpd="sng" algn="ctr">
            <a:solidFill>
              <a:sysClr val="windowText" lastClr="000000"/>
            </a:solidFill>
            <a:prstDash val="solid"/>
          </a:ln>
          <a:effectLst/>
        </p:spPr>
      </p:cxnSp>
    </p:spTree>
    <p:extLst>
      <p:ext uri="{BB962C8B-B14F-4D97-AF65-F5344CB8AC3E}">
        <p14:creationId xmlns:p14="http://schemas.microsoft.com/office/powerpoint/2010/main" val="30969735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0" presetClass="entr" presetSubtype="0" fill="hold" grpId="0" nodeType="afterEffect">
                                  <p:stCondLst>
                                    <p:cond delay="500"/>
                                  </p:stCondLst>
                                  <p:childTnLst>
                                    <p:set>
                                      <p:cBhvr>
                                        <p:cTn id="10" dur="1" fill="hold">
                                          <p:stCondLst>
                                            <p:cond delay="0"/>
                                          </p:stCondLst>
                                        </p:cTn>
                                        <p:tgtEl>
                                          <p:spTgt spid="2048"/>
                                        </p:tgtEl>
                                        <p:attrNameLst>
                                          <p:attrName>style.visibility</p:attrName>
                                        </p:attrNameLst>
                                      </p:cBhvr>
                                      <p:to>
                                        <p:strVal val="visible"/>
                                      </p:to>
                                    </p:set>
                                    <p:animEffect transition="in" filter="fade">
                                      <p:cBhvr>
                                        <p:cTn id="11" dur="500"/>
                                        <p:tgtEl>
                                          <p:spTgt spid="2048"/>
                                        </p:tgtEl>
                                      </p:cBhvr>
                                    </p:animEffect>
                                  </p:childTnLst>
                                </p:cTn>
                              </p:par>
                            </p:childTnLst>
                          </p:cTn>
                        </p:par>
                        <p:par>
                          <p:cTn id="12" fill="hold">
                            <p:stCondLst>
                              <p:cond delay="1500"/>
                            </p:stCondLst>
                            <p:childTnLst>
                              <p:par>
                                <p:cTn id="13" presetID="10" presetClass="entr" presetSubtype="0" fill="hold" nodeType="afterEffect">
                                  <p:stCondLst>
                                    <p:cond delay="500"/>
                                  </p:stCondLst>
                                  <p:childTnLst>
                                    <p:set>
                                      <p:cBhvr>
                                        <p:cTn id="14" dur="1" fill="hold">
                                          <p:stCondLst>
                                            <p:cond delay="0"/>
                                          </p:stCondLst>
                                        </p:cTn>
                                        <p:tgtEl>
                                          <p:spTgt spid="2060"/>
                                        </p:tgtEl>
                                        <p:attrNameLst>
                                          <p:attrName>style.visibility</p:attrName>
                                        </p:attrNameLst>
                                      </p:cBhvr>
                                      <p:to>
                                        <p:strVal val="visible"/>
                                      </p:to>
                                    </p:set>
                                    <p:animEffect transition="in" filter="fade">
                                      <p:cBhvr>
                                        <p:cTn id="15" dur="500"/>
                                        <p:tgtEl>
                                          <p:spTgt spid="2060"/>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051"/>
                                        </p:tgtEl>
                                        <p:attrNameLst>
                                          <p:attrName>style.visibility</p:attrName>
                                        </p:attrNameLst>
                                      </p:cBhvr>
                                      <p:to>
                                        <p:strVal val="visible"/>
                                      </p:to>
                                    </p:set>
                                    <p:animEffect transition="in" filter="fade">
                                      <p:cBhvr>
                                        <p:cTn id="19" dur="500"/>
                                        <p:tgtEl>
                                          <p:spTgt spid="2051"/>
                                        </p:tgtEl>
                                      </p:cBhvr>
                                    </p:animEffect>
                                  </p:childTnLst>
                                </p:cTn>
                              </p:par>
                              <p:par>
                                <p:cTn id="20" presetID="10" presetClass="entr" presetSubtype="0" fill="hold" nodeType="withEffect">
                                  <p:stCondLst>
                                    <p:cond delay="0"/>
                                  </p:stCondLst>
                                  <p:childTnLst>
                                    <p:set>
                                      <p:cBhvr>
                                        <p:cTn id="21" dur="1" fill="hold">
                                          <p:stCondLst>
                                            <p:cond delay="0"/>
                                          </p:stCondLst>
                                        </p:cTn>
                                        <p:tgtEl>
                                          <p:spTgt spid="2061"/>
                                        </p:tgtEl>
                                        <p:attrNameLst>
                                          <p:attrName>style.visibility</p:attrName>
                                        </p:attrNameLst>
                                      </p:cBhvr>
                                      <p:to>
                                        <p:strVal val="visible"/>
                                      </p:to>
                                    </p:set>
                                    <p:animEffect transition="in" filter="fade">
                                      <p:cBhvr>
                                        <p:cTn id="22" dur="500"/>
                                        <p:tgtEl>
                                          <p:spTgt spid="2061"/>
                                        </p:tgtEl>
                                      </p:cBhvr>
                                    </p:animEffect>
                                  </p:childTnLst>
                                </p:cTn>
                              </p:par>
                              <p:par>
                                <p:cTn id="23" presetID="10" presetClass="entr" presetSubtype="0" fill="hold" nodeType="withEffect">
                                  <p:stCondLst>
                                    <p:cond delay="0"/>
                                  </p:stCondLst>
                                  <p:childTnLst>
                                    <p:set>
                                      <p:cBhvr>
                                        <p:cTn id="24" dur="1" fill="hold">
                                          <p:stCondLst>
                                            <p:cond delay="0"/>
                                          </p:stCondLst>
                                        </p:cTn>
                                        <p:tgtEl>
                                          <p:spTgt spid="2062"/>
                                        </p:tgtEl>
                                        <p:attrNameLst>
                                          <p:attrName>style.visibility</p:attrName>
                                        </p:attrNameLst>
                                      </p:cBhvr>
                                      <p:to>
                                        <p:strVal val="visible"/>
                                      </p:to>
                                    </p:set>
                                    <p:animEffect transition="in" filter="fade">
                                      <p:cBhvr>
                                        <p:cTn id="25" dur="500"/>
                                        <p:tgtEl>
                                          <p:spTgt spid="2062"/>
                                        </p:tgtEl>
                                      </p:cBhvr>
                                    </p:animEffect>
                                  </p:childTnLst>
                                </p:cTn>
                              </p:par>
                            </p:childTnLst>
                          </p:cTn>
                        </p:par>
                        <p:par>
                          <p:cTn id="26" fill="hold">
                            <p:stCondLst>
                              <p:cond delay="3000"/>
                            </p:stCondLst>
                            <p:childTnLst>
                              <p:par>
                                <p:cTn id="27" presetID="10" presetClass="entr" presetSubtype="0" fill="hold" grpId="0" nodeType="afterEffect">
                                  <p:stCondLst>
                                    <p:cond delay="500"/>
                                  </p:stCondLst>
                                  <p:childTnLst>
                                    <p:set>
                                      <p:cBhvr>
                                        <p:cTn id="28" dur="1" fill="hold">
                                          <p:stCondLst>
                                            <p:cond delay="0"/>
                                          </p:stCondLst>
                                        </p:cTn>
                                        <p:tgtEl>
                                          <p:spTgt spid="2052"/>
                                        </p:tgtEl>
                                        <p:attrNameLst>
                                          <p:attrName>style.visibility</p:attrName>
                                        </p:attrNameLst>
                                      </p:cBhvr>
                                      <p:to>
                                        <p:strVal val="visible"/>
                                      </p:to>
                                    </p:set>
                                    <p:animEffect transition="in" filter="fade">
                                      <p:cBhvr>
                                        <p:cTn id="29" dur="500"/>
                                        <p:tgtEl>
                                          <p:spTgt spid="2052"/>
                                        </p:tgtEl>
                                      </p:cBhvr>
                                    </p:animEffect>
                                  </p:childTnLst>
                                </p:cTn>
                              </p:par>
                              <p:par>
                                <p:cTn id="30" presetID="10" presetClass="entr" presetSubtype="0" fill="hold" grpId="0" nodeType="withEffect">
                                  <p:stCondLst>
                                    <p:cond delay="500"/>
                                  </p:stCondLst>
                                  <p:childTnLst>
                                    <p:set>
                                      <p:cBhvr>
                                        <p:cTn id="31" dur="1" fill="hold">
                                          <p:stCondLst>
                                            <p:cond delay="0"/>
                                          </p:stCondLst>
                                        </p:cTn>
                                        <p:tgtEl>
                                          <p:spTgt spid="2053"/>
                                        </p:tgtEl>
                                        <p:attrNameLst>
                                          <p:attrName>style.visibility</p:attrName>
                                        </p:attrNameLst>
                                      </p:cBhvr>
                                      <p:to>
                                        <p:strVal val="visible"/>
                                      </p:to>
                                    </p:set>
                                    <p:animEffect transition="in" filter="fade">
                                      <p:cBhvr>
                                        <p:cTn id="32" dur="500"/>
                                        <p:tgtEl>
                                          <p:spTgt spid="2053"/>
                                        </p:tgtEl>
                                      </p:cBhvr>
                                    </p:animEffect>
                                  </p:childTnLst>
                                </p:cTn>
                              </p:par>
                            </p:childTnLst>
                          </p:cTn>
                        </p:par>
                        <p:par>
                          <p:cTn id="33" fill="hold">
                            <p:stCondLst>
                              <p:cond delay="4000"/>
                            </p:stCondLst>
                            <p:childTnLst>
                              <p:par>
                                <p:cTn id="34" presetID="10" presetClass="entr" presetSubtype="0" fill="hold" nodeType="afterEffect">
                                  <p:stCondLst>
                                    <p:cond delay="500"/>
                                  </p:stCondLst>
                                  <p:childTnLst>
                                    <p:set>
                                      <p:cBhvr>
                                        <p:cTn id="35" dur="1" fill="hold">
                                          <p:stCondLst>
                                            <p:cond delay="0"/>
                                          </p:stCondLst>
                                        </p:cTn>
                                        <p:tgtEl>
                                          <p:spTgt spid="2063"/>
                                        </p:tgtEl>
                                        <p:attrNameLst>
                                          <p:attrName>style.visibility</p:attrName>
                                        </p:attrNameLst>
                                      </p:cBhvr>
                                      <p:to>
                                        <p:strVal val="visible"/>
                                      </p:to>
                                    </p:set>
                                    <p:animEffect transition="in" filter="fade">
                                      <p:cBhvr>
                                        <p:cTn id="36" dur="500"/>
                                        <p:tgtEl>
                                          <p:spTgt spid="2063"/>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2054"/>
                                        </p:tgtEl>
                                        <p:attrNameLst>
                                          <p:attrName>style.visibility</p:attrName>
                                        </p:attrNameLst>
                                      </p:cBhvr>
                                      <p:to>
                                        <p:strVal val="visible"/>
                                      </p:to>
                                    </p:set>
                                    <p:animEffect transition="in" filter="fade">
                                      <p:cBhvr>
                                        <p:cTn id="39" dur="500"/>
                                        <p:tgtEl>
                                          <p:spTgt spid="2054"/>
                                        </p:tgtEl>
                                      </p:cBhvr>
                                    </p:animEffect>
                                  </p:childTnLst>
                                </p:cTn>
                              </p:par>
                            </p:childTnLst>
                          </p:cTn>
                        </p:par>
                        <p:par>
                          <p:cTn id="40" fill="hold">
                            <p:stCondLst>
                              <p:cond delay="5000"/>
                            </p:stCondLst>
                            <p:childTnLst>
                              <p:par>
                                <p:cTn id="41" presetID="10" presetClass="entr" presetSubtype="0" fill="hold" nodeType="afterEffect">
                                  <p:stCondLst>
                                    <p:cond delay="500"/>
                                  </p:stCondLst>
                                  <p:childTnLst>
                                    <p:set>
                                      <p:cBhvr>
                                        <p:cTn id="42" dur="1" fill="hold">
                                          <p:stCondLst>
                                            <p:cond delay="0"/>
                                          </p:stCondLst>
                                        </p:cTn>
                                        <p:tgtEl>
                                          <p:spTgt spid="2064"/>
                                        </p:tgtEl>
                                        <p:attrNameLst>
                                          <p:attrName>style.visibility</p:attrName>
                                        </p:attrNameLst>
                                      </p:cBhvr>
                                      <p:to>
                                        <p:strVal val="visible"/>
                                      </p:to>
                                    </p:set>
                                    <p:animEffect transition="in" filter="fade">
                                      <p:cBhvr>
                                        <p:cTn id="43" dur="500"/>
                                        <p:tgtEl>
                                          <p:spTgt spid="2064"/>
                                        </p:tgtEl>
                                      </p:cBhvr>
                                    </p:animEffect>
                                  </p:childTnLst>
                                </p:cTn>
                              </p:par>
                              <p:par>
                                <p:cTn id="44" presetID="10" presetClass="entr" presetSubtype="0" fill="hold" nodeType="withEffect">
                                  <p:stCondLst>
                                    <p:cond delay="500"/>
                                  </p:stCondLst>
                                  <p:childTnLst>
                                    <p:set>
                                      <p:cBhvr>
                                        <p:cTn id="45" dur="1" fill="hold">
                                          <p:stCondLst>
                                            <p:cond delay="0"/>
                                          </p:stCondLst>
                                        </p:cTn>
                                        <p:tgtEl>
                                          <p:spTgt spid="2065"/>
                                        </p:tgtEl>
                                        <p:attrNameLst>
                                          <p:attrName>style.visibility</p:attrName>
                                        </p:attrNameLst>
                                      </p:cBhvr>
                                      <p:to>
                                        <p:strVal val="visible"/>
                                      </p:to>
                                    </p:set>
                                    <p:animEffect transition="in" filter="fade">
                                      <p:cBhvr>
                                        <p:cTn id="46" dur="500"/>
                                        <p:tgtEl>
                                          <p:spTgt spid="2065"/>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2056"/>
                                        </p:tgtEl>
                                        <p:attrNameLst>
                                          <p:attrName>style.visibility</p:attrName>
                                        </p:attrNameLst>
                                      </p:cBhvr>
                                      <p:to>
                                        <p:strVal val="visible"/>
                                      </p:to>
                                    </p:set>
                                    <p:animEffect transition="in" filter="fade">
                                      <p:cBhvr>
                                        <p:cTn id="49" dur="500"/>
                                        <p:tgtEl>
                                          <p:spTgt spid="2056"/>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2055"/>
                                        </p:tgtEl>
                                        <p:attrNameLst>
                                          <p:attrName>style.visibility</p:attrName>
                                        </p:attrNameLst>
                                      </p:cBhvr>
                                      <p:to>
                                        <p:strVal val="visible"/>
                                      </p:to>
                                    </p:set>
                                    <p:animEffect transition="in" filter="fade">
                                      <p:cBhvr>
                                        <p:cTn id="52" dur="500"/>
                                        <p:tgtEl>
                                          <p:spTgt spid="2055"/>
                                        </p:tgtEl>
                                      </p:cBhvr>
                                    </p:animEffect>
                                  </p:childTnLst>
                                </p:cTn>
                              </p:par>
                            </p:childTnLst>
                          </p:cTn>
                        </p:par>
                        <p:par>
                          <p:cTn id="53" fill="hold">
                            <p:stCondLst>
                              <p:cond delay="6000"/>
                            </p:stCondLst>
                            <p:childTnLst>
                              <p:par>
                                <p:cTn id="54" presetID="10" presetClass="entr" presetSubtype="0" fill="hold" nodeType="afterEffect">
                                  <p:stCondLst>
                                    <p:cond delay="500"/>
                                  </p:stCondLst>
                                  <p:childTnLst>
                                    <p:set>
                                      <p:cBhvr>
                                        <p:cTn id="55" dur="1" fill="hold">
                                          <p:stCondLst>
                                            <p:cond delay="0"/>
                                          </p:stCondLst>
                                        </p:cTn>
                                        <p:tgtEl>
                                          <p:spTgt spid="2067"/>
                                        </p:tgtEl>
                                        <p:attrNameLst>
                                          <p:attrName>style.visibility</p:attrName>
                                        </p:attrNameLst>
                                      </p:cBhvr>
                                      <p:to>
                                        <p:strVal val="visible"/>
                                      </p:to>
                                    </p:set>
                                    <p:animEffect transition="in" filter="fade">
                                      <p:cBhvr>
                                        <p:cTn id="56" dur="500"/>
                                        <p:tgtEl>
                                          <p:spTgt spid="2067"/>
                                        </p:tgtEl>
                                      </p:cBhvr>
                                    </p:animEffect>
                                  </p:childTnLst>
                                </p:cTn>
                              </p:par>
                              <p:par>
                                <p:cTn id="57" presetID="10" presetClass="entr" presetSubtype="0" fill="hold" nodeType="withEffect">
                                  <p:stCondLst>
                                    <p:cond delay="500"/>
                                  </p:stCondLst>
                                  <p:childTnLst>
                                    <p:set>
                                      <p:cBhvr>
                                        <p:cTn id="58" dur="1" fill="hold">
                                          <p:stCondLst>
                                            <p:cond delay="0"/>
                                          </p:stCondLst>
                                        </p:cTn>
                                        <p:tgtEl>
                                          <p:spTgt spid="2066"/>
                                        </p:tgtEl>
                                        <p:attrNameLst>
                                          <p:attrName>style.visibility</p:attrName>
                                        </p:attrNameLst>
                                      </p:cBhvr>
                                      <p:to>
                                        <p:strVal val="visible"/>
                                      </p:to>
                                    </p:set>
                                    <p:animEffect transition="in" filter="fade">
                                      <p:cBhvr>
                                        <p:cTn id="59" dur="500"/>
                                        <p:tgtEl>
                                          <p:spTgt spid="2066"/>
                                        </p:tgtEl>
                                      </p:cBhvr>
                                    </p:animEffect>
                                  </p:childTnLst>
                                </p:cTn>
                              </p:par>
                            </p:childTnLst>
                          </p:cTn>
                        </p:par>
                        <p:par>
                          <p:cTn id="60" fill="hold">
                            <p:stCondLst>
                              <p:cond delay="7000"/>
                            </p:stCondLst>
                            <p:childTnLst>
                              <p:par>
                                <p:cTn id="61" presetID="10" presetClass="entr" presetSubtype="0" fill="hold" grpId="0" nodeType="afterEffect">
                                  <p:stCondLst>
                                    <p:cond delay="500"/>
                                  </p:stCondLst>
                                  <p:childTnLst>
                                    <p:set>
                                      <p:cBhvr>
                                        <p:cTn id="62" dur="1" fill="hold">
                                          <p:stCondLst>
                                            <p:cond delay="0"/>
                                          </p:stCondLst>
                                        </p:cTn>
                                        <p:tgtEl>
                                          <p:spTgt spid="2057"/>
                                        </p:tgtEl>
                                        <p:attrNameLst>
                                          <p:attrName>style.visibility</p:attrName>
                                        </p:attrNameLst>
                                      </p:cBhvr>
                                      <p:to>
                                        <p:strVal val="visible"/>
                                      </p:to>
                                    </p:set>
                                    <p:animEffect transition="in" filter="fade">
                                      <p:cBhvr>
                                        <p:cTn id="63" dur="500"/>
                                        <p:tgtEl>
                                          <p:spTgt spid="2057"/>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2058"/>
                                        </p:tgtEl>
                                        <p:attrNameLst>
                                          <p:attrName>style.visibility</p:attrName>
                                        </p:attrNameLst>
                                      </p:cBhvr>
                                      <p:to>
                                        <p:strVal val="visible"/>
                                      </p:to>
                                    </p:set>
                                    <p:animEffect transition="in" filter="fade">
                                      <p:cBhvr>
                                        <p:cTn id="66" dur="500"/>
                                        <p:tgtEl>
                                          <p:spTgt spid="2058"/>
                                        </p:tgtEl>
                                      </p:cBhvr>
                                    </p:animEffect>
                                  </p:childTnLst>
                                </p:cTn>
                              </p:par>
                            </p:childTnLst>
                          </p:cTn>
                        </p:par>
                        <p:par>
                          <p:cTn id="67" fill="hold">
                            <p:stCondLst>
                              <p:cond delay="8000"/>
                            </p:stCondLst>
                            <p:childTnLst>
                              <p:par>
                                <p:cTn id="68" presetID="10" presetClass="entr" presetSubtype="0" fill="hold" nodeType="afterEffect">
                                  <p:stCondLst>
                                    <p:cond delay="0"/>
                                  </p:stCondLst>
                                  <p:childTnLst>
                                    <p:set>
                                      <p:cBhvr>
                                        <p:cTn id="69" dur="1" fill="hold">
                                          <p:stCondLst>
                                            <p:cond delay="0"/>
                                          </p:stCondLst>
                                        </p:cTn>
                                        <p:tgtEl>
                                          <p:spTgt spid="2068"/>
                                        </p:tgtEl>
                                        <p:attrNameLst>
                                          <p:attrName>style.visibility</p:attrName>
                                        </p:attrNameLst>
                                      </p:cBhvr>
                                      <p:to>
                                        <p:strVal val="visible"/>
                                      </p:to>
                                    </p:set>
                                    <p:animEffect transition="in" filter="fade">
                                      <p:cBhvr>
                                        <p:cTn id="70" dur="500"/>
                                        <p:tgtEl>
                                          <p:spTgt spid="2068"/>
                                        </p:tgtEl>
                                      </p:cBhvr>
                                    </p:animEffect>
                                  </p:childTnLst>
                                </p:cTn>
                              </p:par>
                              <p:par>
                                <p:cTn id="71" presetID="10" presetClass="entr" presetSubtype="0" fill="hold" nodeType="withEffect">
                                  <p:stCondLst>
                                    <p:cond delay="0"/>
                                  </p:stCondLst>
                                  <p:childTnLst>
                                    <p:set>
                                      <p:cBhvr>
                                        <p:cTn id="72" dur="1" fill="hold">
                                          <p:stCondLst>
                                            <p:cond delay="0"/>
                                          </p:stCondLst>
                                        </p:cTn>
                                        <p:tgtEl>
                                          <p:spTgt spid="2069"/>
                                        </p:tgtEl>
                                        <p:attrNameLst>
                                          <p:attrName>style.visibility</p:attrName>
                                        </p:attrNameLst>
                                      </p:cBhvr>
                                      <p:to>
                                        <p:strVal val="visible"/>
                                      </p:to>
                                    </p:set>
                                    <p:animEffect transition="in" filter="fade">
                                      <p:cBhvr>
                                        <p:cTn id="73" dur="500"/>
                                        <p:tgtEl>
                                          <p:spTgt spid="2069"/>
                                        </p:tgtEl>
                                      </p:cBhvr>
                                    </p:animEffect>
                                  </p:childTnLst>
                                </p:cTn>
                              </p:par>
                              <p:par>
                                <p:cTn id="74" presetID="10" presetClass="entr" presetSubtype="0" fill="hold" nodeType="withEffect">
                                  <p:stCondLst>
                                    <p:cond delay="0"/>
                                  </p:stCondLst>
                                  <p:childTnLst>
                                    <p:set>
                                      <p:cBhvr>
                                        <p:cTn id="75" dur="1" fill="hold">
                                          <p:stCondLst>
                                            <p:cond delay="0"/>
                                          </p:stCondLst>
                                        </p:cTn>
                                        <p:tgtEl>
                                          <p:spTgt spid="2070"/>
                                        </p:tgtEl>
                                        <p:attrNameLst>
                                          <p:attrName>style.visibility</p:attrName>
                                        </p:attrNameLst>
                                      </p:cBhvr>
                                      <p:to>
                                        <p:strVal val="visible"/>
                                      </p:to>
                                    </p:set>
                                    <p:animEffect transition="in" filter="fade">
                                      <p:cBhvr>
                                        <p:cTn id="76" dur="500"/>
                                        <p:tgtEl>
                                          <p:spTgt spid="2070"/>
                                        </p:tgtEl>
                                      </p:cBhvr>
                                    </p:animEffect>
                                  </p:childTnLst>
                                </p:cTn>
                              </p:par>
                              <p:par>
                                <p:cTn id="77" presetID="10" presetClass="entr" presetSubtype="0" fill="hold" nodeType="withEffect">
                                  <p:stCondLst>
                                    <p:cond delay="0"/>
                                  </p:stCondLst>
                                  <p:childTnLst>
                                    <p:set>
                                      <p:cBhvr>
                                        <p:cTn id="78" dur="1" fill="hold">
                                          <p:stCondLst>
                                            <p:cond delay="0"/>
                                          </p:stCondLst>
                                        </p:cTn>
                                        <p:tgtEl>
                                          <p:spTgt spid="2071"/>
                                        </p:tgtEl>
                                        <p:attrNameLst>
                                          <p:attrName>style.visibility</p:attrName>
                                        </p:attrNameLst>
                                      </p:cBhvr>
                                      <p:to>
                                        <p:strVal val="visible"/>
                                      </p:to>
                                    </p:set>
                                    <p:animEffect transition="in" filter="fade">
                                      <p:cBhvr>
                                        <p:cTn id="79" dur="500"/>
                                        <p:tgtEl>
                                          <p:spTgt spid="20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048" grpId="0" animBg="1"/>
      <p:bldP spid="2051" grpId="0" animBg="1"/>
      <p:bldP spid="2052" grpId="0" animBg="1"/>
      <p:bldP spid="2053" grpId="0" animBg="1"/>
      <p:bldP spid="2054" grpId="0" animBg="1"/>
      <p:bldP spid="2055" grpId="0" animBg="1"/>
      <p:bldP spid="2056" grpId="0" animBg="1"/>
      <p:bldP spid="2057" grpId="0" animBg="1"/>
      <p:bldP spid="205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DA97-608D-71F1-3EED-DBCEDFEC39C0}"/>
              </a:ext>
            </a:extLst>
          </p:cNvPr>
          <p:cNvSpPr>
            <a:spLocks noGrp="1"/>
          </p:cNvSpPr>
          <p:nvPr>
            <p:ph type="title"/>
          </p:nvPr>
        </p:nvSpPr>
        <p:spPr/>
        <p:txBody>
          <a:bodyPr/>
          <a:lstStyle/>
          <a:p>
            <a:r>
              <a:rPr lang="en-GB">
                <a:solidFill>
                  <a:schemeClr val="bg1"/>
                </a:solidFill>
              </a:rPr>
              <a:t>Intelligence Collection &amp; Interventions</a:t>
            </a:r>
          </a:p>
        </p:txBody>
      </p:sp>
      <p:sp>
        <p:nvSpPr>
          <p:cNvPr id="3" name="TextBox 2">
            <a:extLst>
              <a:ext uri="{FF2B5EF4-FFF2-40B4-BE49-F238E27FC236}">
                <a16:creationId xmlns:a16="http://schemas.microsoft.com/office/drawing/2014/main" id="{787465A5-7107-99E2-AE67-C889611D9EBC}"/>
              </a:ext>
            </a:extLst>
          </p:cNvPr>
          <p:cNvSpPr txBox="1"/>
          <p:nvPr/>
        </p:nvSpPr>
        <p:spPr>
          <a:xfrm>
            <a:off x="1919536" y="1628801"/>
            <a:ext cx="8229600" cy="1785104"/>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How is the intelligence used?</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r>
              <a:rPr lang="en-GB">
                <a:solidFill>
                  <a:srgbClr val="FFFFFF"/>
                </a:solidFill>
                <a:latin typeface="Arial" panose="020B0604020202020204" pitchFamily="34" charset="0"/>
              </a:rPr>
              <a:t>Police have both specific and generic intelligence collection plans to support proactive interventions which can prevent, disrupt, and detect criminality as well as safeguarding actual and potential victims. </a:t>
            </a:r>
          </a:p>
          <a:p>
            <a:pPr defTabSz="914446" eaLnBrk="0" fontAlgn="base" hangingPunct="0">
              <a:spcBef>
                <a:spcPct val="0"/>
              </a:spcBef>
              <a:spcAft>
                <a:spcPct val="0"/>
              </a:spcAft>
            </a:pPr>
            <a:endParaRPr lang="en-GB">
              <a:solidFill>
                <a:srgbClr val="FFFFFF"/>
              </a:solidFill>
              <a:latin typeface="Arial" panose="020B0604020202020204" pitchFamily="34" charset="0"/>
            </a:endParaRPr>
          </a:p>
        </p:txBody>
      </p:sp>
    </p:spTree>
    <p:extLst>
      <p:ext uri="{BB962C8B-B14F-4D97-AF65-F5344CB8AC3E}">
        <p14:creationId xmlns:p14="http://schemas.microsoft.com/office/powerpoint/2010/main" val="25006531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B1B56B0E-D14A-345B-4551-279489B6166D}"/>
              </a:ext>
            </a:extLst>
          </p:cNvPr>
          <p:cNvSpPr>
            <a:spLocks noGrp="1" noChangeArrowheads="1"/>
          </p:cNvSpPr>
          <p:nvPr>
            <p:ph type="ctrTitle"/>
          </p:nvPr>
        </p:nvSpPr>
        <p:spPr>
          <a:xfrm>
            <a:off x="2209800" y="29909"/>
            <a:ext cx="7772400" cy="878812"/>
          </a:xfrm>
        </p:spPr>
        <p:txBody>
          <a:bodyPr anchor="ctr"/>
          <a:lstStyle/>
          <a:p>
            <a:pPr eaLnBrk="1" hangingPunct="1"/>
            <a:r>
              <a:rPr lang="en-US" altLang="en-US" sz="4400">
                <a:solidFill>
                  <a:schemeClr val="bg1"/>
                </a:solidFill>
              </a:rPr>
              <a:t>Examples from PIP</a:t>
            </a:r>
          </a:p>
        </p:txBody>
      </p:sp>
      <p:graphicFrame>
        <p:nvGraphicFramePr>
          <p:cNvPr id="7" name="Diagram 6">
            <a:extLst>
              <a:ext uri="{FF2B5EF4-FFF2-40B4-BE49-F238E27FC236}">
                <a16:creationId xmlns:a16="http://schemas.microsoft.com/office/drawing/2014/main" id="{6C065006-20EF-5AC0-8FB8-C405C73775F7}"/>
              </a:ext>
            </a:extLst>
          </p:cNvPr>
          <p:cNvGraphicFramePr/>
          <p:nvPr/>
        </p:nvGraphicFramePr>
        <p:xfrm>
          <a:off x="3359696" y="908722"/>
          <a:ext cx="5256584" cy="56886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5828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7DA97-608D-71F1-3EED-DBCEDFEC39C0}"/>
              </a:ext>
            </a:extLst>
          </p:cNvPr>
          <p:cNvSpPr>
            <a:spLocks noGrp="1"/>
          </p:cNvSpPr>
          <p:nvPr>
            <p:ph type="title"/>
          </p:nvPr>
        </p:nvSpPr>
        <p:spPr/>
        <p:txBody>
          <a:bodyPr/>
          <a:lstStyle/>
          <a:p>
            <a:r>
              <a:rPr lang="en-GB">
                <a:solidFill>
                  <a:schemeClr val="bg1"/>
                </a:solidFill>
              </a:rPr>
              <a:t>Intelligence Collection &amp; Interventions</a:t>
            </a:r>
          </a:p>
        </p:txBody>
      </p:sp>
      <p:sp>
        <p:nvSpPr>
          <p:cNvPr id="4" name="TextBox 3">
            <a:extLst>
              <a:ext uri="{FF2B5EF4-FFF2-40B4-BE49-F238E27FC236}">
                <a16:creationId xmlns:a16="http://schemas.microsoft.com/office/drawing/2014/main" id="{6A56A81A-F9CC-4BDA-CDE8-64C895411FB8}"/>
              </a:ext>
            </a:extLst>
          </p:cNvPr>
          <p:cNvSpPr txBox="1"/>
          <p:nvPr/>
        </p:nvSpPr>
        <p:spPr>
          <a:xfrm>
            <a:off x="1919536" y="1772817"/>
            <a:ext cx="5410944" cy="3970318"/>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Examples of interventions:</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Safeguarding visits/debriefs – </a:t>
            </a:r>
            <a:r>
              <a:rPr lang="en-GB" err="1">
                <a:solidFill>
                  <a:srgbClr val="FFFFFF"/>
                </a:solidFill>
                <a:latin typeface="Arial" panose="020B0604020202020204" pitchFamily="34" charset="0"/>
              </a:rPr>
              <a:t>eg</a:t>
            </a:r>
            <a:r>
              <a:rPr lang="en-GB">
                <a:solidFill>
                  <a:srgbClr val="FFFFFF"/>
                </a:solidFill>
                <a:latin typeface="Arial" panose="020B0604020202020204" pitchFamily="34" charset="0"/>
              </a:rPr>
              <a:t> timed using intelligence that indicates when a perpetrator will be absent</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Search warrants obtained and executed</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Arrests</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Intelligence led vehicle stops</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Visible presence and targeted patrols</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Joint visits with agencies </a:t>
            </a:r>
            <a:r>
              <a:rPr lang="en-GB" err="1">
                <a:solidFill>
                  <a:srgbClr val="FFFFFF"/>
                </a:solidFill>
                <a:latin typeface="Arial" panose="020B0604020202020204" pitchFamily="34" charset="0"/>
              </a:rPr>
              <a:t>eg</a:t>
            </a:r>
            <a:r>
              <a:rPr lang="en-GB">
                <a:solidFill>
                  <a:srgbClr val="FFFFFF"/>
                </a:solidFill>
                <a:latin typeface="Arial" panose="020B0604020202020204" pitchFamily="34" charset="0"/>
              </a:rPr>
              <a:t> Probation, Housing, HMRC, Immigration, Local Authorities, WYFRS, Licencing</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Civil Orders &amp; Injunctions</a:t>
            </a:r>
          </a:p>
          <a:p>
            <a:pPr defTabSz="914446" eaLnBrk="0" fontAlgn="base" hangingPunct="0">
              <a:spcBef>
                <a:spcPct val="0"/>
              </a:spcBef>
              <a:spcAft>
                <a:spcPct val="0"/>
              </a:spcAft>
            </a:pPr>
            <a:endParaRPr lang="en-GB">
              <a:solidFill>
                <a:srgbClr val="000000"/>
              </a:solidFill>
              <a:latin typeface="Arial" panose="020B0604020202020204" pitchFamily="34" charset="0"/>
            </a:endParaRPr>
          </a:p>
        </p:txBody>
      </p:sp>
      <p:grpSp>
        <p:nvGrpSpPr>
          <p:cNvPr id="25" name="Group 24">
            <a:extLst>
              <a:ext uri="{FF2B5EF4-FFF2-40B4-BE49-F238E27FC236}">
                <a16:creationId xmlns:a16="http://schemas.microsoft.com/office/drawing/2014/main" id="{186AE6CF-36D1-B295-4076-14AA4501A27C}"/>
              </a:ext>
            </a:extLst>
          </p:cNvPr>
          <p:cNvGrpSpPr/>
          <p:nvPr/>
        </p:nvGrpSpPr>
        <p:grpSpPr>
          <a:xfrm>
            <a:off x="7680176" y="2348880"/>
            <a:ext cx="2351346" cy="2652234"/>
            <a:chOff x="5389006" y="2232588"/>
            <a:chExt cx="3359458" cy="3344590"/>
          </a:xfrm>
        </p:grpSpPr>
        <p:pic>
          <p:nvPicPr>
            <p:cNvPr id="14" name="Picture 13" descr="A group of police officers outside a building&#10;&#10;Description automatically generated">
              <a:extLst>
                <a:ext uri="{FF2B5EF4-FFF2-40B4-BE49-F238E27FC236}">
                  <a16:creationId xmlns:a16="http://schemas.microsoft.com/office/drawing/2014/main" id="{85362261-9962-308B-D4F3-2480002E7B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19831" y="3336710"/>
              <a:ext cx="1655357" cy="1104123"/>
            </a:xfrm>
            <a:prstGeom prst="rect">
              <a:avLst/>
            </a:prstGeom>
          </p:spPr>
        </p:pic>
        <p:pic>
          <p:nvPicPr>
            <p:cNvPr id="16" name="Picture 15" descr="Two police officers walking on a sidewalk&#10;&#10;Description automatically generated">
              <a:extLst>
                <a:ext uri="{FF2B5EF4-FFF2-40B4-BE49-F238E27FC236}">
                  <a16:creationId xmlns:a16="http://schemas.microsoft.com/office/drawing/2014/main" id="{313949C7-DB2B-2B3A-00F4-BD7AEC81FF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46628" y="2233137"/>
              <a:ext cx="1655357" cy="1103571"/>
            </a:xfrm>
            <a:prstGeom prst="rect">
              <a:avLst/>
            </a:prstGeom>
          </p:spPr>
        </p:pic>
        <p:pic>
          <p:nvPicPr>
            <p:cNvPr id="18" name="Picture 17" descr="A police car with lights on&#10;&#10;Description automatically generated">
              <a:extLst>
                <a:ext uri="{FF2B5EF4-FFF2-40B4-BE49-F238E27FC236}">
                  <a16:creationId xmlns:a16="http://schemas.microsoft.com/office/drawing/2014/main" id="{2811A5ED-04E7-2780-0ED4-7BAA4D8BCA6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069274" y="3336709"/>
              <a:ext cx="1672449" cy="1104123"/>
            </a:xfrm>
            <a:prstGeom prst="rect">
              <a:avLst/>
            </a:prstGeom>
          </p:spPr>
        </p:pic>
        <p:pic>
          <p:nvPicPr>
            <p:cNvPr id="20" name="Picture 19" descr="A group of people in uniform&#10;&#10;Description automatically generated">
              <a:extLst>
                <a:ext uri="{FF2B5EF4-FFF2-40B4-BE49-F238E27FC236}">
                  <a16:creationId xmlns:a16="http://schemas.microsoft.com/office/drawing/2014/main" id="{1A53F6AC-571D-9902-F9C0-2D4C4396178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92280" y="2232588"/>
              <a:ext cx="1656184" cy="1104123"/>
            </a:xfrm>
            <a:prstGeom prst="rect">
              <a:avLst/>
            </a:prstGeom>
          </p:spPr>
        </p:pic>
        <p:pic>
          <p:nvPicPr>
            <p:cNvPr id="22" name="Picture 21" descr="A group of police officers hugging&#10;&#10;Description automatically generated">
              <a:extLst>
                <a:ext uri="{FF2B5EF4-FFF2-40B4-BE49-F238E27FC236}">
                  <a16:creationId xmlns:a16="http://schemas.microsoft.com/office/drawing/2014/main" id="{FE3D3129-1B86-432A-7C6F-1E3B110B692D}"/>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055541" y="4440829"/>
              <a:ext cx="1682154" cy="1136349"/>
            </a:xfrm>
            <a:prstGeom prst="rect">
              <a:avLst/>
            </a:prstGeom>
          </p:spPr>
        </p:pic>
        <p:pic>
          <p:nvPicPr>
            <p:cNvPr id="24" name="Picture 23" descr="A large green plant growing in a room&#10;&#10;Description automatically generated">
              <a:extLst>
                <a:ext uri="{FF2B5EF4-FFF2-40B4-BE49-F238E27FC236}">
                  <a16:creationId xmlns:a16="http://schemas.microsoft.com/office/drawing/2014/main" id="{4047F059-287C-E24E-691E-73D42A654FF2}"/>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5389006" y="4440829"/>
              <a:ext cx="1659793" cy="1136349"/>
            </a:xfrm>
            <a:prstGeom prst="rect">
              <a:avLst/>
            </a:prstGeom>
          </p:spPr>
        </p:pic>
      </p:grpSp>
    </p:spTree>
    <p:extLst>
      <p:ext uri="{BB962C8B-B14F-4D97-AF65-F5344CB8AC3E}">
        <p14:creationId xmlns:p14="http://schemas.microsoft.com/office/powerpoint/2010/main" val="94069134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EDC26B0B-6CE3-F163-909F-A87E8014DD26}"/>
              </a:ext>
            </a:extLst>
          </p:cNvPr>
          <p:cNvSpPr txBox="1">
            <a:spLocks noChangeArrowheads="1"/>
          </p:cNvSpPr>
          <p:nvPr/>
        </p:nvSpPr>
        <p:spPr bwMode="auto">
          <a:xfrm>
            <a:off x="2279576" y="116634"/>
            <a:ext cx="7772400" cy="652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eaLnBrk="1" hangingPunct="1"/>
            <a:r>
              <a:rPr lang="en-US" altLang="en-US" sz="4400">
                <a:solidFill>
                  <a:srgbClr val="FFFFFF"/>
                </a:solidFill>
                <a:latin typeface="Arial"/>
              </a:rPr>
              <a:t>Evaluation &amp; </a:t>
            </a:r>
            <a:r>
              <a:rPr lang="en-US" altLang="en-US" sz="4400" err="1">
                <a:solidFill>
                  <a:srgbClr val="FFFFFF"/>
                </a:solidFill>
                <a:latin typeface="Arial"/>
              </a:rPr>
              <a:t>Sanitisation</a:t>
            </a:r>
            <a:endParaRPr lang="en-US" altLang="en-US" sz="4400">
              <a:solidFill>
                <a:srgbClr val="FFFFFF"/>
              </a:solidFill>
              <a:latin typeface="Arial"/>
            </a:endParaRPr>
          </a:p>
        </p:txBody>
      </p:sp>
      <p:sp>
        <p:nvSpPr>
          <p:cNvPr id="2" name="TextBox 1">
            <a:extLst>
              <a:ext uri="{FF2B5EF4-FFF2-40B4-BE49-F238E27FC236}">
                <a16:creationId xmlns:a16="http://schemas.microsoft.com/office/drawing/2014/main" id="{CFFA21F2-3B0B-900E-ADCB-8F7E4ECF4664}"/>
              </a:ext>
            </a:extLst>
          </p:cNvPr>
          <p:cNvSpPr txBox="1"/>
          <p:nvPr/>
        </p:nvSpPr>
        <p:spPr>
          <a:xfrm>
            <a:off x="1631504" y="843679"/>
            <a:ext cx="3528392"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Paralleling Information</a:t>
            </a:r>
            <a:endParaRPr lang="en-GB">
              <a:solidFill>
                <a:srgbClr val="FFFFFF"/>
              </a:solidFill>
              <a:latin typeface="Arial" panose="020B0604020202020204" pitchFamily="34" charset="0"/>
            </a:endParaRPr>
          </a:p>
        </p:txBody>
      </p:sp>
      <p:sp>
        <p:nvSpPr>
          <p:cNvPr id="7" name="TextBox 6">
            <a:extLst>
              <a:ext uri="{FF2B5EF4-FFF2-40B4-BE49-F238E27FC236}">
                <a16:creationId xmlns:a16="http://schemas.microsoft.com/office/drawing/2014/main" id="{E492461C-1D34-E71D-8666-C6B408AAE60E}"/>
              </a:ext>
            </a:extLst>
          </p:cNvPr>
          <p:cNvSpPr txBox="1"/>
          <p:nvPr/>
        </p:nvSpPr>
        <p:spPr>
          <a:xfrm>
            <a:off x="1652213" y="1356698"/>
            <a:ext cx="8276456" cy="3693319"/>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Some intelligence can only have been provided by a limited number of people.</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r>
              <a:rPr lang="en-GB">
                <a:solidFill>
                  <a:srgbClr val="FFFFFF"/>
                </a:solidFill>
                <a:latin typeface="Arial" panose="020B0604020202020204" pitchFamily="34" charset="0"/>
              </a:rPr>
              <a:t>This could be an exact location of a weapon or storage place, or information which is known only to a person close to an offender such as family and using the intelligence may identify who provided it to the Police.</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r>
              <a:rPr lang="en-GB">
                <a:solidFill>
                  <a:srgbClr val="FFFFFF"/>
                </a:solidFill>
                <a:latin typeface="Arial" panose="020B0604020202020204" pitchFamily="34" charset="0"/>
              </a:rPr>
              <a:t>In these situations, Police will seek to ‘parallel’ the information by obtaining it from other available sources or conduct further enquiries that may provide the same or similar information.</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r>
              <a:rPr lang="en-GB">
                <a:solidFill>
                  <a:srgbClr val="FFFFFF"/>
                </a:solidFill>
                <a:latin typeface="Arial" panose="020B0604020202020204" pitchFamily="34" charset="0"/>
              </a:rPr>
              <a:t>By ‘paralleling’ the intelligence, Police protect the source of the information. Where it is not possible to negate the risk, Police may choose not to use such intelligence at all or until further corroboration is received.</a:t>
            </a:r>
          </a:p>
        </p:txBody>
      </p:sp>
    </p:spTree>
    <p:extLst>
      <p:ext uri="{BB962C8B-B14F-4D97-AF65-F5344CB8AC3E}">
        <p14:creationId xmlns:p14="http://schemas.microsoft.com/office/powerpoint/2010/main" val="28700388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6857011" y="103489"/>
            <a:ext cx="3703484" cy="400110"/>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Child Sexual Exploitation CSE</a:t>
            </a:r>
          </a:p>
        </p:txBody>
      </p:sp>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25" name="TextBox 24">
            <a:extLst>
              <a:ext uri="{FF2B5EF4-FFF2-40B4-BE49-F238E27FC236}">
                <a16:creationId xmlns:a16="http://schemas.microsoft.com/office/drawing/2014/main" id="{8140CDAC-D319-018B-B89B-75045B5C6953}"/>
              </a:ext>
            </a:extLst>
          </p:cNvPr>
          <p:cNvSpPr txBox="1"/>
          <p:nvPr/>
        </p:nvSpPr>
        <p:spPr>
          <a:xfrm>
            <a:off x="1793523" y="1233776"/>
            <a:ext cx="8604955" cy="5262979"/>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Use of drugs and alcohol</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Unhealthy or inappropriate sexual behaviour</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Changes in mood or character</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Emergency contraception</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Unexplained money / items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Signs of physical abuse- injuries in genital area</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Involvement in criminal activity- shop lifting, drugs supply</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Mental health problems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Suicide attempts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Young pregnancy</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Same males with difference young people (taxis/hotels etc)</a:t>
            </a:r>
          </a:p>
        </p:txBody>
      </p:sp>
      <p:sp>
        <p:nvSpPr>
          <p:cNvPr id="28" name="TextBox 27">
            <a:extLst>
              <a:ext uri="{FF2B5EF4-FFF2-40B4-BE49-F238E27FC236}">
                <a16:creationId xmlns:a16="http://schemas.microsoft.com/office/drawing/2014/main" id="{B933EABA-B1CB-EDB7-B2B5-3B2ADCC046B6}"/>
              </a:ext>
            </a:extLst>
          </p:cNvPr>
          <p:cNvSpPr txBox="1"/>
          <p:nvPr/>
        </p:nvSpPr>
        <p:spPr>
          <a:xfrm>
            <a:off x="1557529" y="772112"/>
            <a:ext cx="4906887"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Signs to look for (non-exhaustive):</a:t>
            </a:r>
          </a:p>
        </p:txBody>
      </p:sp>
      <p:pic>
        <p:nvPicPr>
          <p:cNvPr id="2" name="Picture 1">
            <a:extLst>
              <a:ext uri="{FF2B5EF4-FFF2-40B4-BE49-F238E27FC236}">
                <a16:creationId xmlns:a16="http://schemas.microsoft.com/office/drawing/2014/main" id="{652409E6-1B06-1A3B-4801-1C7020D797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32104" y="1168093"/>
            <a:ext cx="2986088" cy="2671763"/>
          </a:xfrm>
          <a:prstGeom prst="rect">
            <a:avLst/>
          </a:prstGeom>
        </p:spPr>
      </p:pic>
    </p:spTree>
    <p:extLst>
      <p:ext uri="{BB962C8B-B14F-4D97-AF65-F5344CB8AC3E}">
        <p14:creationId xmlns:p14="http://schemas.microsoft.com/office/powerpoint/2010/main" val="7278367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5AC2-C8BD-F106-6EE9-D23D29002CCF}"/>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3" name="TextBox 2">
            <a:extLst>
              <a:ext uri="{FF2B5EF4-FFF2-40B4-BE49-F238E27FC236}">
                <a16:creationId xmlns:a16="http://schemas.microsoft.com/office/drawing/2014/main" id="{589C2E98-1CED-3E58-92B8-9D88A130A49A}"/>
              </a:ext>
            </a:extLst>
          </p:cNvPr>
          <p:cNvSpPr txBox="1"/>
          <p:nvPr/>
        </p:nvSpPr>
        <p:spPr>
          <a:xfrm>
            <a:off x="6744072" y="115983"/>
            <a:ext cx="3672408" cy="400110"/>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Child Sexual Exploitation CSE</a:t>
            </a:r>
          </a:p>
        </p:txBody>
      </p:sp>
      <p:sp>
        <p:nvSpPr>
          <p:cNvPr id="4" name="Rectangle 3">
            <a:extLst>
              <a:ext uri="{FF2B5EF4-FFF2-40B4-BE49-F238E27FC236}">
                <a16:creationId xmlns:a16="http://schemas.microsoft.com/office/drawing/2014/main" id="{BDD601FD-A1CD-FE23-F31E-32D36920B44B}"/>
              </a:ext>
            </a:extLst>
          </p:cNvPr>
          <p:cNvSpPr/>
          <p:nvPr/>
        </p:nvSpPr>
        <p:spPr>
          <a:xfrm>
            <a:off x="1775520" y="974821"/>
            <a:ext cx="8640960" cy="4851664"/>
          </a:xfrm>
          <a:prstGeom prst="rect">
            <a:avLst/>
          </a:prstGeom>
          <a:solidFill>
            <a:srgbClr val="000032">
              <a:alpha val="4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6" eaLnBrk="0" fontAlgn="base" hangingPunct="0">
              <a:spcBef>
                <a:spcPct val="0"/>
              </a:spcBef>
              <a:spcAft>
                <a:spcPct val="0"/>
              </a:spcAft>
            </a:pPr>
            <a:endParaRPr lang="en-GB">
              <a:solidFill>
                <a:srgbClr val="FFFFFF"/>
              </a:solidFill>
              <a:latin typeface="Arial"/>
            </a:endParaRPr>
          </a:p>
        </p:txBody>
      </p:sp>
      <p:grpSp>
        <p:nvGrpSpPr>
          <p:cNvPr id="11" name="Group 10">
            <a:extLst>
              <a:ext uri="{FF2B5EF4-FFF2-40B4-BE49-F238E27FC236}">
                <a16:creationId xmlns:a16="http://schemas.microsoft.com/office/drawing/2014/main" id="{0FEA7F87-DDE2-00A4-AF19-85A074997FA9}"/>
              </a:ext>
            </a:extLst>
          </p:cNvPr>
          <p:cNvGrpSpPr/>
          <p:nvPr/>
        </p:nvGrpSpPr>
        <p:grpSpPr>
          <a:xfrm>
            <a:off x="1798431" y="987045"/>
            <a:ext cx="1080120" cy="712321"/>
            <a:chOff x="395536" y="1628800"/>
            <a:chExt cx="1080120" cy="712321"/>
          </a:xfrm>
        </p:grpSpPr>
        <p:pic>
          <p:nvPicPr>
            <p:cNvPr id="8" name="Graphic 7" descr="User with solid fill">
              <a:extLst>
                <a:ext uri="{FF2B5EF4-FFF2-40B4-BE49-F238E27FC236}">
                  <a16:creationId xmlns:a16="http://schemas.microsoft.com/office/drawing/2014/main" id="{92161416-56ED-E25A-021A-0CB565D126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5536" y="1628800"/>
              <a:ext cx="658416" cy="658416"/>
            </a:xfrm>
            <a:prstGeom prst="rect">
              <a:avLst/>
            </a:prstGeom>
          </p:spPr>
        </p:pic>
        <p:pic>
          <p:nvPicPr>
            <p:cNvPr id="9" name="Graphic 8" descr="User with solid fill">
              <a:extLst>
                <a:ext uri="{FF2B5EF4-FFF2-40B4-BE49-F238E27FC236}">
                  <a16:creationId xmlns:a16="http://schemas.microsoft.com/office/drawing/2014/main" id="{39DF7F35-B055-1863-66AD-2BFDB1307F2B}"/>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817240" y="1628800"/>
              <a:ext cx="658416" cy="658416"/>
            </a:xfrm>
            <a:prstGeom prst="rect">
              <a:avLst/>
            </a:prstGeom>
          </p:spPr>
        </p:pic>
        <p:pic>
          <p:nvPicPr>
            <p:cNvPr id="10" name="Graphic 9" descr="User with solid fill">
              <a:extLst>
                <a:ext uri="{FF2B5EF4-FFF2-40B4-BE49-F238E27FC236}">
                  <a16:creationId xmlns:a16="http://schemas.microsoft.com/office/drawing/2014/main" id="{24943792-C5BB-FD55-6205-5A108209B1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1560" y="1682705"/>
              <a:ext cx="658416" cy="658416"/>
            </a:xfrm>
            <a:prstGeom prst="rect">
              <a:avLst/>
            </a:prstGeom>
          </p:spPr>
        </p:pic>
      </p:grpSp>
      <p:sp>
        <p:nvSpPr>
          <p:cNvPr id="12" name="TextBox 11">
            <a:extLst>
              <a:ext uri="{FF2B5EF4-FFF2-40B4-BE49-F238E27FC236}">
                <a16:creationId xmlns:a16="http://schemas.microsoft.com/office/drawing/2014/main" id="{2B009D88-40CF-5472-900F-46BE83EB04E7}"/>
              </a:ext>
            </a:extLst>
          </p:cNvPr>
          <p:cNvSpPr txBox="1"/>
          <p:nvPr/>
        </p:nvSpPr>
        <p:spPr>
          <a:xfrm>
            <a:off x="3113590" y="1085422"/>
            <a:ext cx="7446906" cy="369332"/>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Who? Victims, perpetrators, facilitators. What are the vulnerabilities?</a:t>
            </a:r>
          </a:p>
        </p:txBody>
      </p:sp>
      <p:pic>
        <p:nvPicPr>
          <p:cNvPr id="14" name="Graphic 13" descr="Car with solid fill">
            <a:extLst>
              <a:ext uri="{FF2B5EF4-FFF2-40B4-BE49-F238E27FC236}">
                <a16:creationId xmlns:a16="http://schemas.microsoft.com/office/drawing/2014/main" id="{117D5FCC-F4E0-31D1-E0F8-FF1E747F0F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09192" y="3728949"/>
            <a:ext cx="817240" cy="817240"/>
          </a:xfrm>
          <a:prstGeom prst="rect">
            <a:avLst/>
          </a:prstGeom>
        </p:spPr>
      </p:pic>
      <p:sp>
        <p:nvSpPr>
          <p:cNvPr id="15" name="TextBox 14">
            <a:extLst>
              <a:ext uri="{FF2B5EF4-FFF2-40B4-BE49-F238E27FC236}">
                <a16:creationId xmlns:a16="http://schemas.microsoft.com/office/drawing/2014/main" id="{BAC79878-A526-8768-55A8-D02F8FAEC406}"/>
              </a:ext>
            </a:extLst>
          </p:cNvPr>
          <p:cNvSpPr txBox="1"/>
          <p:nvPr/>
        </p:nvSpPr>
        <p:spPr>
          <a:xfrm>
            <a:off x="2924188" y="3816374"/>
            <a:ext cx="7205250"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Travel- vehicles (including registration numbers), taxis, public transport. How are victims transported? Do offenders compel them?</a:t>
            </a:r>
          </a:p>
        </p:txBody>
      </p:sp>
      <p:pic>
        <p:nvPicPr>
          <p:cNvPr id="17" name="Graphic 16" descr="Marker with solid fill">
            <a:extLst>
              <a:ext uri="{FF2B5EF4-FFF2-40B4-BE49-F238E27FC236}">
                <a16:creationId xmlns:a16="http://schemas.microsoft.com/office/drawing/2014/main" id="{4A373205-BD8A-6FCF-5C9E-F55B88BF85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999647" y="1702669"/>
            <a:ext cx="673224" cy="673224"/>
          </a:xfrm>
          <a:prstGeom prst="rect">
            <a:avLst/>
          </a:prstGeom>
        </p:spPr>
      </p:pic>
      <p:sp>
        <p:nvSpPr>
          <p:cNvPr id="18" name="TextBox 17">
            <a:extLst>
              <a:ext uri="{FF2B5EF4-FFF2-40B4-BE49-F238E27FC236}">
                <a16:creationId xmlns:a16="http://schemas.microsoft.com/office/drawing/2014/main" id="{5BF86E3F-FE59-345E-8619-9624CBF7D010}"/>
              </a:ext>
            </a:extLst>
          </p:cNvPr>
          <p:cNvSpPr txBox="1"/>
          <p:nvPr/>
        </p:nvSpPr>
        <p:spPr>
          <a:xfrm>
            <a:off x="3041583" y="1780710"/>
            <a:ext cx="7169217"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Where? Vulnerable locations, places used, use of hotels etc, locations of exploitation or grooming. </a:t>
            </a:r>
          </a:p>
        </p:txBody>
      </p:sp>
      <p:pic>
        <p:nvPicPr>
          <p:cNvPr id="22" name="Graphic 21" descr="Smart Phone with solid fill">
            <a:extLst>
              <a:ext uri="{FF2B5EF4-FFF2-40B4-BE49-F238E27FC236}">
                <a16:creationId xmlns:a16="http://schemas.microsoft.com/office/drawing/2014/main" id="{D45FFEAB-BD12-C655-3799-79380EA9B7C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981200" y="2715809"/>
            <a:ext cx="673224" cy="673224"/>
          </a:xfrm>
          <a:prstGeom prst="rect">
            <a:avLst/>
          </a:prstGeom>
        </p:spPr>
      </p:pic>
      <p:sp>
        <p:nvSpPr>
          <p:cNvPr id="23" name="TextBox 22">
            <a:extLst>
              <a:ext uri="{FF2B5EF4-FFF2-40B4-BE49-F238E27FC236}">
                <a16:creationId xmlns:a16="http://schemas.microsoft.com/office/drawing/2014/main" id="{069117F1-45DE-F232-974B-BA52FAE0D041}"/>
              </a:ext>
            </a:extLst>
          </p:cNvPr>
          <p:cNvSpPr txBox="1"/>
          <p:nvPr/>
        </p:nvSpPr>
        <p:spPr>
          <a:xfrm>
            <a:off x="2924188" y="2715810"/>
            <a:ext cx="7017097"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Phone numbers, social media accounts, platforms used. How is contact initiated? Online/in person contact?</a:t>
            </a:r>
          </a:p>
        </p:txBody>
      </p:sp>
      <p:sp>
        <p:nvSpPr>
          <p:cNvPr id="5" name="TextBox 4">
            <a:extLst>
              <a:ext uri="{FF2B5EF4-FFF2-40B4-BE49-F238E27FC236}">
                <a16:creationId xmlns:a16="http://schemas.microsoft.com/office/drawing/2014/main" id="{EFBAC278-7667-B512-2BB5-81064F3CC0ED}"/>
              </a:ext>
            </a:extLst>
          </p:cNvPr>
          <p:cNvSpPr txBox="1"/>
          <p:nvPr/>
        </p:nvSpPr>
        <p:spPr>
          <a:xfrm>
            <a:off x="2924188" y="4980051"/>
            <a:ext cx="7240761"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How does the exploitation take place? Are substances used?</a:t>
            </a:r>
          </a:p>
          <a:p>
            <a:pPr defTabSz="914446" eaLnBrk="0" fontAlgn="base" hangingPunct="0">
              <a:spcBef>
                <a:spcPct val="0"/>
              </a:spcBef>
              <a:spcAft>
                <a:spcPct val="0"/>
              </a:spcAft>
            </a:pPr>
            <a:r>
              <a:rPr lang="en-GB">
                <a:solidFill>
                  <a:srgbClr val="FFFFFF"/>
                </a:solidFill>
                <a:latin typeface="Arial" panose="020B0604020202020204" pitchFamily="34" charset="0"/>
              </a:rPr>
              <a:t>What are the trends?</a:t>
            </a:r>
          </a:p>
        </p:txBody>
      </p:sp>
      <p:pic>
        <p:nvPicPr>
          <p:cNvPr id="7" name="Graphic 6" descr="Question Mark with solid fill">
            <a:extLst>
              <a:ext uri="{FF2B5EF4-FFF2-40B4-BE49-F238E27FC236}">
                <a16:creationId xmlns:a16="http://schemas.microsoft.com/office/drawing/2014/main" id="{47186D33-9B13-D730-080A-2519C0F223A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946176" y="4980050"/>
            <a:ext cx="673222" cy="673222"/>
          </a:xfrm>
          <a:prstGeom prst="rect">
            <a:avLst/>
          </a:prstGeom>
        </p:spPr>
      </p:pic>
    </p:spTree>
    <p:extLst>
      <p:ext uri="{BB962C8B-B14F-4D97-AF65-F5344CB8AC3E}">
        <p14:creationId xmlns:p14="http://schemas.microsoft.com/office/powerpoint/2010/main" val="41176931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25" name="TextBox 24">
            <a:extLst>
              <a:ext uri="{FF2B5EF4-FFF2-40B4-BE49-F238E27FC236}">
                <a16:creationId xmlns:a16="http://schemas.microsoft.com/office/drawing/2014/main" id="{8140CDAC-D319-018B-B89B-75045B5C6953}"/>
              </a:ext>
            </a:extLst>
          </p:cNvPr>
          <p:cNvSpPr txBox="1"/>
          <p:nvPr/>
        </p:nvSpPr>
        <p:spPr>
          <a:xfrm>
            <a:off x="1793523" y="1484785"/>
            <a:ext cx="8604955" cy="4278094"/>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Frequently absent from school- </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poor performance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Missing episodes, staying out late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Unexplained travel</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Anger and violence issues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Unexplained money and new/expensive items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Use of ‘new’ slang</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Increase of phone use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Secretive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p:txBody>
      </p:sp>
      <p:sp>
        <p:nvSpPr>
          <p:cNvPr id="28" name="TextBox 27">
            <a:extLst>
              <a:ext uri="{FF2B5EF4-FFF2-40B4-BE49-F238E27FC236}">
                <a16:creationId xmlns:a16="http://schemas.microsoft.com/office/drawing/2014/main" id="{B933EABA-B1CB-EDB7-B2B5-3B2ADCC046B6}"/>
              </a:ext>
            </a:extLst>
          </p:cNvPr>
          <p:cNvSpPr txBox="1"/>
          <p:nvPr/>
        </p:nvSpPr>
        <p:spPr>
          <a:xfrm>
            <a:off x="1557529" y="772112"/>
            <a:ext cx="4906887"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Signs to look for (non-exhaustive):</a:t>
            </a:r>
          </a:p>
        </p:txBody>
      </p:sp>
      <p:sp>
        <p:nvSpPr>
          <p:cNvPr id="4" name="TextBox 3">
            <a:extLst>
              <a:ext uri="{FF2B5EF4-FFF2-40B4-BE49-F238E27FC236}">
                <a16:creationId xmlns:a16="http://schemas.microsoft.com/office/drawing/2014/main" id="{5E6A6426-570E-864C-410A-A07119FE199C}"/>
              </a:ext>
            </a:extLst>
          </p:cNvPr>
          <p:cNvSpPr txBox="1"/>
          <p:nvPr/>
        </p:nvSpPr>
        <p:spPr>
          <a:xfrm>
            <a:off x="6744072" y="113121"/>
            <a:ext cx="3816426" cy="400110"/>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Child Criminal Exploitation CCE</a:t>
            </a:r>
          </a:p>
        </p:txBody>
      </p:sp>
      <p:sp>
        <p:nvSpPr>
          <p:cNvPr id="5" name="TextBox 4">
            <a:extLst>
              <a:ext uri="{FF2B5EF4-FFF2-40B4-BE49-F238E27FC236}">
                <a16:creationId xmlns:a16="http://schemas.microsoft.com/office/drawing/2014/main" id="{30DC1B20-6A47-05FA-ADC8-B1BD2FF79021}"/>
              </a:ext>
            </a:extLst>
          </p:cNvPr>
          <p:cNvSpPr txBox="1"/>
          <p:nvPr/>
        </p:nvSpPr>
        <p:spPr>
          <a:xfrm>
            <a:off x="12588552" y="1484785"/>
            <a:ext cx="8604955" cy="4278094"/>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Carrying weapons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Self-harm / poor emotional state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New adult/older ‘friends’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Use of drugs/alcohol</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Unexplained injuries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Committing ‘petty’ crime such as vandalism, shoplifting</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Involvement in ASB</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Collected/dropped off by unknown vehicles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p:txBody>
      </p:sp>
      <p:pic>
        <p:nvPicPr>
          <p:cNvPr id="10" name="Picture 9">
            <a:extLst>
              <a:ext uri="{FF2B5EF4-FFF2-40B4-BE49-F238E27FC236}">
                <a16:creationId xmlns:a16="http://schemas.microsoft.com/office/drawing/2014/main" id="{C82EBA08-978E-00C6-9603-ACA626EA6936}"/>
              </a:ext>
            </a:extLst>
          </p:cNvPr>
          <p:cNvPicPr>
            <a:picLocks noChangeAspect="1"/>
          </p:cNvPicPr>
          <p:nvPr/>
        </p:nvPicPr>
        <p:blipFill>
          <a:blip r:embed="rId3"/>
          <a:stretch>
            <a:fillRect/>
          </a:stretch>
        </p:blipFill>
        <p:spPr>
          <a:xfrm>
            <a:off x="6402578" y="777642"/>
            <a:ext cx="4157920" cy="4910766"/>
          </a:xfrm>
          <a:prstGeom prst="rect">
            <a:avLst/>
          </a:prstGeom>
        </p:spPr>
      </p:pic>
    </p:spTree>
    <p:extLst>
      <p:ext uri="{BB962C8B-B14F-4D97-AF65-F5344CB8AC3E}">
        <p14:creationId xmlns:p14="http://schemas.microsoft.com/office/powerpoint/2010/main" val="1221077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25" name="TextBox 24">
            <a:extLst>
              <a:ext uri="{FF2B5EF4-FFF2-40B4-BE49-F238E27FC236}">
                <a16:creationId xmlns:a16="http://schemas.microsoft.com/office/drawing/2014/main" id="{8140CDAC-D319-018B-B89B-75045B5C6953}"/>
              </a:ext>
            </a:extLst>
          </p:cNvPr>
          <p:cNvSpPr txBox="1"/>
          <p:nvPr/>
        </p:nvSpPr>
        <p:spPr>
          <a:xfrm>
            <a:off x="1793523" y="1556793"/>
            <a:ext cx="8604955" cy="4524315"/>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Carrying weapons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Self-harm / poor emotional state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New adult/older ‘friends’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Use of drugs/alcohol</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Unexplained injuries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Committing ‘petty’ crime such as vandalism, </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shoplifting</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Involvement in ASB</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Collected/dropped off by unknown vehicles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p:txBody>
      </p:sp>
      <p:sp>
        <p:nvSpPr>
          <p:cNvPr id="28" name="TextBox 27">
            <a:extLst>
              <a:ext uri="{FF2B5EF4-FFF2-40B4-BE49-F238E27FC236}">
                <a16:creationId xmlns:a16="http://schemas.microsoft.com/office/drawing/2014/main" id="{B933EABA-B1CB-EDB7-B2B5-3B2ADCC046B6}"/>
              </a:ext>
            </a:extLst>
          </p:cNvPr>
          <p:cNvSpPr txBox="1"/>
          <p:nvPr/>
        </p:nvSpPr>
        <p:spPr>
          <a:xfrm>
            <a:off x="1557529" y="772112"/>
            <a:ext cx="4906887"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Signs to look for (non-exhaustive):</a:t>
            </a:r>
          </a:p>
        </p:txBody>
      </p:sp>
      <p:sp>
        <p:nvSpPr>
          <p:cNvPr id="4" name="TextBox 3">
            <a:extLst>
              <a:ext uri="{FF2B5EF4-FFF2-40B4-BE49-F238E27FC236}">
                <a16:creationId xmlns:a16="http://schemas.microsoft.com/office/drawing/2014/main" id="{5E6A6426-570E-864C-410A-A07119FE199C}"/>
              </a:ext>
            </a:extLst>
          </p:cNvPr>
          <p:cNvSpPr txBox="1"/>
          <p:nvPr/>
        </p:nvSpPr>
        <p:spPr>
          <a:xfrm>
            <a:off x="6744072" y="113121"/>
            <a:ext cx="3816426" cy="400110"/>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Child Criminal Exploitation CCE</a:t>
            </a:r>
          </a:p>
        </p:txBody>
      </p:sp>
      <p:pic>
        <p:nvPicPr>
          <p:cNvPr id="2" name="Picture 1">
            <a:extLst>
              <a:ext uri="{FF2B5EF4-FFF2-40B4-BE49-F238E27FC236}">
                <a16:creationId xmlns:a16="http://schemas.microsoft.com/office/drawing/2014/main" id="{CAB95DAA-C7FA-31EB-1605-451096CF906E}"/>
              </a:ext>
            </a:extLst>
          </p:cNvPr>
          <p:cNvPicPr>
            <a:picLocks noChangeAspect="1"/>
          </p:cNvPicPr>
          <p:nvPr/>
        </p:nvPicPr>
        <p:blipFill>
          <a:blip r:embed="rId3"/>
          <a:stretch>
            <a:fillRect/>
          </a:stretch>
        </p:blipFill>
        <p:spPr>
          <a:xfrm>
            <a:off x="6402578" y="777642"/>
            <a:ext cx="4157920" cy="4910766"/>
          </a:xfrm>
          <a:prstGeom prst="rect">
            <a:avLst/>
          </a:prstGeom>
        </p:spPr>
      </p:pic>
    </p:spTree>
    <p:extLst>
      <p:ext uri="{BB962C8B-B14F-4D97-AF65-F5344CB8AC3E}">
        <p14:creationId xmlns:p14="http://schemas.microsoft.com/office/powerpoint/2010/main" val="9543326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6744072" y="113121"/>
            <a:ext cx="3816426" cy="400110"/>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Child Criminal Exploitation CCE</a:t>
            </a:r>
          </a:p>
        </p:txBody>
      </p:sp>
      <p:sp>
        <p:nvSpPr>
          <p:cNvPr id="4" name="Rectangle 3">
            <a:extLst>
              <a:ext uri="{FF2B5EF4-FFF2-40B4-BE49-F238E27FC236}">
                <a16:creationId xmlns:a16="http://schemas.microsoft.com/office/drawing/2014/main" id="{BDD601FD-A1CD-FE23-F31E-32D36920B44B}"/>
              </a:ext>
            </a:extLst>
          </p:cNvPr>
          <p:cNvSpPr/>
          <p:nvPr/>
        </p:nvSpPr>
        <p:spPr>
          <a:xfrm>
            <a:off x="1961463" y="908721"/>
            <a:ext cx="8435280" cy="4907531"/>
          </a:xfrm>
          <a:prstGeom prst="rect">
            <a:avLst/>
          </a:prstGeom>
          <a:solidFill>
            <a:srgbClr val="000032">
              <a:alpha val="4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6" eaLnBrk="0" fontAlgn="base" hangingPunct="0">
              <a:spcBef>
                <a:spcPct val="0"/>
              </a:spcBef>
              <a:spcAft>
                <a:spcPct val="0"/>
              </a:spcAft>
            </a:pPr>
            <a:endParaRPr lang="en-GB">
              <a:solidFill>
                <a:srgbClr val="FFFFFF"/>
              </a:solidFill>
              <a:latin typeface="Arial"/>
            </a:endParaRPr>
          </a:p>
        </p:txBody>
      </p:sp>
      <p:grpSp>
        <p:nvGrpSpPr>
          <p:cNvPr id="11" name="Group 10">
            <a:extLst>
              <a:ext uri="{FF2B5EF4-FFF2-40B4-BE49-F238E27FC236}">
                <a16:creationId xmlns:a16="http://schemas.microsoft.com/office/drawing/2014/main" id="{0FEA7F87-DDE2-00A4-AF19-85A074997FA9}"/>
              </a:ext>
            </a:extLst>
          </p:cNvPr>
          <p:cNvGrpSpPr/>
          <p:nvPr/>
        </p:nvGrpSpPr>
        <p:grpSpPr>
          <a:xfrm>
            <a:off x="1961463" y="965418"/>
            <a:ext cx="1080120" cy="712321"/>
            <a:chOff x="395536" y="1628800"/>
            <a:chExt cx="1080120" cy="712321"/>
          </a:xfrm>
        </p:grpSpPr>
        <p:pic>
          <p:nvPicPr>
            <p:cNvPr id="8" name="Graphic 7" descr="User with solid fill">
              <a:extLst>
                <a:ext uri="{FF2B5EF4-FFF2-40B4-BE49-F238E27FC236}">
                  <a16:creationId xmlns:a16="http://schemas.microsoft.com/office/drawing/2014/main" id="{92161416-56ED-E25A-021A-0CB565D126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5536" y="1628800"/>
              <a:ext cx="658416" cy="658416"/>
            </a:xfrm>
            <a:prstGeom prst="rect">
              <a:avLst/>
            </a:prstGeom>
          </p:spPr>
        </p:pic>
        <p:pic>
          <p:nvPicPr>
            <p:cNvPr id="9" name="Graphic 8" descr="User with solid fill">
              <a:extLst>
                <a:ext uri="{FF2B5EF4-FFF2-40B4-BE49-F238E27FC236}">
                  <a16:creationId xmlns:a16="http://schemas.microsoft.com/office/drawing/2014/main" id="{39DF7F35-B055-1863-66AD-2BFDB1307F2B}"/>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817240" y="1628800"/>
              <a:ext cx="658416" cy="658416"/>
            </a:xfrm>
            <a:prstGeom prst="rect">
              <a:avLst/>
            </a:prstGeom>
          </p:spPr>
        </p:pic>
        <p:pic>
          <p:nvPicPr>
            <p:cNvPr id="10" name="Graphic 9" descr="User with solid fill">
              <a:extLst>
                <a:ext uri="{FF2B5EF4-FFF2-40B4-BE49-F238E27FC236}">
                  <a16:creationId xmlns:a16="http://schemas.microsoft.com/office/drawing/2014/main" id="{24943792-C5BB-FD55-6205-5A108209B1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1560" y="1682705"/>
              <a:ext cx="658416" cy="658416"/>
            </a:xfrm>
            <a:prstGeom prst="rect">
              <a:avLst/>
            </a:prstGeom>
          </p:spPr>
        </p:pic>
      </p:grpSp>
      <p:sp>
        <p:nvSpPr>
          <p:cNvPr id="12" name="TextBox 11">
            <a:extLst>
              <a:ext uri="{FF2B5EF4-FFF2-40B4-BE49-F238E27FC236}">
                <a16:creationId xmlns:a16="http://schemas.microsoft.com/office/drawing/2014/main" id="{2B009D88-40CF-5472-900F-46BE83EB04E7}"/>
              </a:ext>
            </a:extLst>
          </p:cNvPr>
          <p:cNvSpPr txBox="1"/>
          <p:nvPr/>
        </p:nvSpPr>
        <p:spPr>
          <a:xfrm>
            <a:off x="3113590" y="1019323"/>
            <a:ext cx="7116947"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Who? Victims, Perpetrators. How are they recruited? What are the victims’ vulnerabilities? What enticements are offered?</a:t>
            </a:r>
          </a:p>
        </p:txBody>
      </p:sp>
      <p:pic>
        <p:nvPicPr>
          <p:cNvPr id="14" name="Graphic 13" descr="Car with solid fill">
            <a:extLst>
              <a:ext uri="{FF2B5EF4-FFF2-40B4-BE49-F238E27FC236}">
                <a16:creationId xmlns:a16="http://schemas.microsoft.com/office/drawing/2014/main" id="{117D5FCC-F4E0-31D1-E0F8-FF1E747F0F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36769" y="3680655"/>
            <a:ext cx="817240" cy="817240"/>
          </a:xfrm>
          <a:prstGeom prst="rect">
            <a:avLst/>
          </a:prstGeom>
        </p:spPr>
      </p:pic>
      <p:sp>
        <p:nvSpPr>
          <p:cNvPr id="15" name="TextBox 14">
            <a:extLst>
              <a:ext uri="{FF2B5EF4-FFF2-40B4-BE49-F238E27FC236}">
                <a16:creationId xmlns:a16="http://schemas.microsoft.com/office/drawing/2014/main" id="{BAC79878-A526-8768-55A8-D02F8FAEC406}"/>
              </a:ext>
            </a:extLst>
          </p:cNvPr>
          <p:cNvSpPr txBox="1"/>
          <p:nvPr/>
        </p:nvSpPr>
        <p:spPr>
          <a:xfrm>
            <a:off x="3041583" y="3851564"/>
            <a:ext cx="7224987"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Travel- vehicles (including registration numbers), taxis, public transport. How are victims transported?</a:t>
            </a:r>
          </a:p>
        </p:txBody>
      </p:sp>
      <p:pic>
        <p:nvPicPr>
          <p:cNvPr id="17" name="Graphic 16" descr="Marker with solid fill">
            <a:extLst>
              <a:ext uri="{FF2B5EF4-FFF2-40B4-BE49-F238E27FC236}">
                <a16:creationId xmlns:a16="http://schemas.microsoft.com/office/drawing/2014/main" id="{4A373205-BD8A-6FCF-5C9E-F55B88BF85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28156" y="1795609"/>
            <a:ext cx="673224" cy="673224"/>
          </a:xfrm>
          <a:prstGeom prst="rect">
            <a:avLst/>
          </a:prstGeom>
        </p:spPr>
      </p:pic>
      <p:sp>
        <p:nvSpPr>
          <p:cNvPr id="18" name="TextBox 17">
            <a:extLst>
              <a:ext uri="{FF2B5EF4-FFF2-40B4-BE49-F238E27FC236}">
                <a16:creationId xmlns:a16="http://schemas.microsoft.com/office/drawing/2014/main" id="{5BF86E3F-FE59-345E-8619-9624CBF7D010}"/>
              </a:ext>
            </a:extLst>
          </p:cNvPr>
          <p:cNvSpPr txBox="1"/>
          <p:nvPr/>
        </p:nvSpPr>
        <p:spPr>
          <a:xfrm>
            <a:off x="3040589" y="1920373"/>
            <a:ext cx="7116947" cy="369332"/>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Where? ASB hotspots, offence locations</a:t>
            </a:r>
          </a:p>
        </p:txBody>
      </p:sp>
      <p:pic>
        <p:nvPicPr>
          <p:cNvPr id="22" name="Graphic 21" descr="Smart Phone with solid fill">
            <a:extLst>
              <a:ext uri="{FF2B5EF4-FFF2-40B4-BE49-F238E27FC236}">
                <a16:creationId xmlns:a16="http://schemas.microsoft.com/office/drawing/2014/main" id="{D45FFEAB-BD12-C655-3799-79380EA9B7C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33320" y="2640609"/>
            <a:ext cx="673224" cy="673224"/>
          </a:xfrm>
          <a:prstGeom prst="rect">
            <a:avLst/>
          </a:prstGeom>
        </p:spPr>
      </p:pic>
      <p:sp>
        <p:nvSpPr>
          <p:cNvPr id="23" name="TextBox 22">
            <a:extLst>
              <a:ext uri="{FF2B5EF4-FFF2-40B4-BE49-F238E27FC236}">
                <a16:creationId xmlns:a16="http://schemas.microsoft.com/office/drawing/2014/main" id="{069117F1-45DE-F232-974B-BA52FAE0D041}"/>
              </a:ext>
            </a:extLst>
          </p:cNvPr>
          <p:cNvSpPr txBox="1"/>
          <p:nvPr/>
        </p:nvSpPr>
        <p:spPr>
          <a:xfrm>
            <a:off x="3113590" y="2705166"/>
            <a:ext cx="7116946"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Phone numbers, social media accounts, platforms used. Offending directed by phone?</a:t>
            </a:r>
          </a:p>
        </p:txBody>
      </p:sp>
      <p:sp>
        <p:nvSpPr>
          <p:cNvPr id="5" name="TextBox 4">
            <a:extLst>
              <a:ext uri="{FF2B5EF4-FFF2-40B4-BE49-F238E27FC236}">
                <a16:creationId xmlns:a16="http://schemas.microsoft.com/office/drawing/2014/main" id="{EFBAC278-7667-B512-2BB5-81064F3CC0ED}"/>
              </a:ext>
            </a:extLst>
          </p:cNvPr>
          <p:cNvSpPr txBox="1"/>
          <p:nvPr/>
        </p:nvSpPr>
        <p:spPr>
          <a:xfrm>
            <a:off x="3113590" y="5169922"/>
            <a:ext cx="7188491"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What crime types? Who benefits? Links to lifestyle? Substance misuse? Links to county drug lines?</a:t>
            </a:r>
          </a:p>
        </p:txBody>
      </p:sp>
      <p:pic>
        <p:nvPicPr>
          <p:cNvPr id="7" name="Graphic 6" descr="Question Mark with solid fill">
            <a:extLst>
              <a:ext uri="{FF2B5EF4-FFF2-40B4-BE49-F238E27FC236}">
                <a16:creationId xmlns:a16="http://schemas.microsoft.com/office/drawing/2014/main" id="{47186D33-9B13-D730-080A-2519C0F223A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177488" y="5017976"/>
            <a:ext cx="673222" cy="673222"/>
          </a:xfrm>
          <a:prstGeom prst="rect">
            <a:avLst/>
          </a:prstGeom>
        </p:spPr>
      </p:pic>
      <p:sp>
        <p:nvSpPr>
          <p:cNvPr id="6" name="Title 1">
            <a:extLst>
              <a:ext uri="{FF2B5EF4-FFF2-40B4-BE49-F238E27FC236}">
                <a16:creationId xmlns:a16="http://schemas.microsoft.com/office/drawing/2014/main" id="{5085FFA1-A28C-4F01-62C1-59DBC936BC55}"/>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Tree>
    <p:extLst>
      <p:ext uri="{BB962C8B-B14F-4D97-AF65-F5344CB8AC3E}">
        <p14:creationId xmlns:p14="http://schemas.microsoft.com/office/powerpoint/2010/main" val="29236626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7320136" y="68919"/>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Modern Slavery &amp; </a:t>
            </a:r>
          </a:p>
          <a:p>
            <a:pPr defTabSz="914446" eaLnBrk="0" fontAlgn="base" hangingPunct="0">
              <a:spcBef>
                <a:spcPct val="0"/>
              </a:spcBef>
              <a:spcAft>
                <a:spcPct val="0"/>
              </a:spcAft>
            </a:pPr>
            <a:r>
              <a:rPr lang="en-GB" sz="2000">
                <a:solidFill>
                  <a:srgbClr val="FFFFFF"/>
                </a:solidFill>
                <a:latin typeface="Arial" panose="020B0604020202020204" pitchFamily="34" charset="0"/>
              </a:rPr>
              <a:t>Human Trafficking MSHT</a:t>
            </a:r>
          </a:p>
        </p:txBody>
      </p:sp>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25" name="TextBox 24">
            <a:extLst>
              <a:ext uri="{FF2B5EF4-FFF2-40B4-BE49-F238E27FC236}">
                <a16:creationId xmlns:a16="http://schemas.microsoft.com/office/drawing/2014/main" id="{8140CDAC-D319-018B-B89B-75045B5C6953}"/>
              </a:ext>
            </a:extLst>
          </p:cNvPr>
          <p:cNvSpPr txBox="1"/>
          <p:nvPr/>
        </p:nvSpPr>
        <p:spPr>
          <a:xfrm>
            <a:off x="1740532" y="1448644"/>
            <a:ext cx="5579606" cy="5016758"/>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Movements controlled/monitored</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Documents withheld</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Unfamiliar with area in which they work</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Little interaction with others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Relationships don’t seem right </a:t>
            </a:r>
            <a:r>
              <a:rPr lang="en-GB" sz="1600" err="1">
                <a:solidFill>
                  <a:srgbClr val="FFFFFF"/>
                </a:solidFill>
                <a:latin typeface="Arial" panose="020B0604020202020204" pitchFamily="34" charset="0"/>
              </a:rPr>
              <a:t>eg</a:t>
            </a:r>
            <a:r>
              <a:rPr lang="en-GB" sz="1600">
                <a:solidFill>
                  <a:srgbClr val="FFFFFF"/>
                </a:solidFill>
                <a:latin typeface="Arial" panose="020B0604020202020204" pitchFamily="34" charset="0"/>
              </a:rPr>
              <a:t> inappropriate age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Living in dirty, cramped or overcrowded </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accommodation, and/or living and working at the </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same address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Have few personal possessions and wear the same</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clothes day in and day out. </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Unsuitable clothing for their work- no PPE for the job</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Access to money is restricted</a:t>
            </a:r>
          </a:p>
        </p:txBody>
      </p:sp>
      <p:sp>
        <p:nvSpPr>
          <p:cNvPr id="28" name="TextBox 27">
            <a:extLst>
              <a:ext uri="{FF2B5EF4-FFF2-40B4-BE49-F238E27FC236}">
                <a16:creationId xmlns:a16="http://schemas.microsoft.com/office/drawing/2014/main" id="{B933EABA-B1CB-EDB7-B2B5-3B2ADCC046B6}"/>
              </a:ext>
            </a:extLst>
          </p:cNvPr>
          <p:cNvSpPr txBox="1"/>
          <p:nvPr/>
        </p:nvSpPr>
        <p:spPr>
          <a:xfrm>
            <a:off x="1557529" y="772112"/>
            <a:ext cx="4906887"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Signs to look for (non-exhaustive):</a:t>
            </a:r>
          </a:p>
        </p:txBody>
      </p:sp>
      <p:sp>
        <p:nvSpPr>
          <p:cNvPr id="29" name="TextBox 28">
            <a:extLst>
              <a:ext uri="{FF2B5EF4-FFF2-40B4-BE49-F238E27FC236}">
                <a16:creationId xmlns:a16="http://schemas.microsoft.com/office/drawing/2014/main" id="{B9DF05AB-9DD5-8792-E32C-0C2770608036}"/>
              </a:ext>
            </a:extLst>
          </p:cNvPr>
          <p:cNvSpPr txBox="1"/>
          <p:nvPr/>
        </p:nvSpPr>
        <p:spPr>
          <a:xfrm>
            <a:off x="12444536" y="1547103"/>
            <a:ext cx="8640960" cy="4524315"/>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Signs of physical or psychological abuse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Untreated injuries/lack of medical attention</a:t>
            </a:r>
            <a:br>
              <a:rPr lang="en-GB" sz="1600">
                <a:solidFill>
                  <a:srgbClr val="FFFFFF"/>
                </a:solidFill>
                <a:latin typeface="Arial" panose="020B0604020202020204" pitchFamily="34" charset="0"/>
              </a:rPr>
            </a:b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Appear malnourished or unkempt- poor hygiene</a:t>
            </a:r>
            <a:br>
              <a:rPr lang="en-GB" sz="1600">
                <a:solidFill>
                  <a:srgbClr val="FFFFFF"/>
                </a:solidFill>
                <a:latin typeface="Arial" panose="020B0604020202020204" pitchFamily="34" charset="0"/>
              </a:rPr>
            </a:b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Anxious/agitated or appear withdrawn and neglected</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Dropped off / collected for work on a regular basis very early or very late- long working hours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Unusual travel arrangements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Avoiding eye contact- appear frightened or hesitant to talk to strangers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Unwilling to take payment</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Cash heavy businesses</a:t>
            </a:r>
          </a:p>
        </p:txBody>
      </p:sp>
      <p:pic>
        <p:nvPicPr>
          <p:cNvPr id="31" name="Picture 30">
            <a:extLst>
              <a:ext uri="{FF2B5EF4-FFF2-40B4-BE49-F238E27FC236}">
                <a16:creationId xmlns:a16="http://schemas.microsoft.com/office/drawing/2014/main" id="{BEB7D9DA-A2A9-67DB-2851-F55AC916B8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32104" y="768912"/>
            <a:ext cx="3412880" cy="4172257"/>
          </a:xfrm>
          <a:prstGeom prst="rect">
            <a:avLst/>
          </a:prstGeom>
        </p:spPr>
      </p:pic>
    </p:spTree>
    <p:extLst>
      <p:ext uri="{BB962C8B-B14F-4D97-AF65-F5344CB8AC3E}">
        <p14:creationId xmlns:p14="http://schemas.microsoft.com/office/powerpoint/2010/main" val="36468762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7320136" y="68919"/>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Modern Slavery &amp; </a:t>
            </a:r>
          </a:p>
          <a:p>
            <a:pPr defTabSz="914446" eaLnBrk="0" fontAlgn="base" hangingPunct="0">
              <a:spcBef>
                <a:spcPct val="0"/>
              </a:spcBef>
              <a:spcAft>
                <a:spcPct val="0"/>
              </a:spcAft>
            </a:pPr>
            <a:r>
              <a:rPr lang="en-GB" sz="2000">
                <a:solidFill>
                  <a:srgbClr val="FFFFFF"/>
                </a:solidFill>
                <a:latin typeface="Arial" panose="020B0604020202020204" pitchFamily="34" charset="0"/>
              </a:rPr>
              <a:t>Human Trafficking MSHT</a:t>
            </a:r>
          </a:p>
        </p:txBody>
      </p:sp>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20" name="TextBox 19">
            <a:extLst>
              <a:ext uri="{FF2B5EF4-FFF2-40B4-BE49-F238E27FC236}">
                <a16:creationId xmlns:a16="http://schemas.microsoft.com/office/drawing/2014/main" id="{8C9CF988-A0C5-BCE4-4674-0329F2F6B682}"/>
              </a:ext>
            </a:extLst>
          </p:cNvPr>
          <p:cNvSpPr txBox="1"/>
          <p:nvPr/>
        </p:nvSpPr>
        <p:spPr>
          <a:xfrm>
            <a:off x="1703512" y="1484785"/>
            <a:ext cx="8640960" cy="4770537"/>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Signs of physical or psychological abuse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Untreated injuries/lack of medical attention</a:t>
            </a:r>
            <a:br>
              <a:rPr lang="en-GB" sz="1600">
                <a:solidFill>
                  <a:srgbClr val="FFFFFF"/>
                </a:solidFill>
                <a:latin typeface="Arial" panose="020B0604020202020204" pitchFamily="34" charset="0"/>
              </a:rPr>
            </a:b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Appear malnourished or unkempt- poor hygiene</a:t>
            </a:r>
            <a:br>
              <a:rPr lang="en-GB" sz="1600">
                <a:solidFill>
                  <a:srgbClr val="FFFFFF"/>
                </a:solidFill>
                <a:latin typeface="Arial" panose="020B0604020202020204" pitchFamily="34" charset="0"/>
              </a:rPr>
            </a:b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Anxious/agitated or appear withdrawn and neglected</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Dropped off / collected for work on a regular basis </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very early or very late- long working hours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Unusual travel arrangements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Avoiding eye contact- appear frightened or hesitant</a:t>
            </a:r>
            <a:br>
              <a:rPr lang="en-GB" sz="1600">
                <a:solidFill>
                  <a:srgbClr val="FFFFFF"/>
                </a:solidFill>
                <a:latin typeface="Arial" panose="020B0604020202020204" pitchFamily="34" charset="0"/>
              </a:rPr>
            </a:br>
            <a:r>
              <a:rPr lang="en-GB" sz="1600">
                <a:solidFill>
                  <a:srgbClr val="FFFFFF"/>
                </a:solidFill>
                <a:latin typeface="Arial" panose="020B0604020202020204" pitchFamily="34" charset="0"/>
              </a:rPr>
              <a:t>to talk to strangers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Unwilling to take payment</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Cash heavy businesses</a:t>
            </a:r>
          </a:p>
        </p:txBody>
      </p:sp>
      <p:sp>
        <p:nvSpPr>
          <p:cNvPr id="2" name="TextBox 1">
            <a:extLst>
              <a:ext uri="{FF2B5EF4-FFF2-40B4-BE49-F238E27FC236}">
                <a16:creationId xmlns:a16="http://schemas.microsoft.com/office/drawing/2014/main" id="{80BB84C7-B525-C8BF-3D95-C8E6CA96DFFF}"/>
              </a:ext>
            </a:extLst>
          </p:cNvPr>
          <p:cNvSpPr txBox="1"/>
          <p:nvPr/>
        </p:nvSpPr>
        <p:spPr>
          <a:xfrm>
            <a:off x="-9325544" y="2060849"/>
            <a:ext cx="8604955" cy="4524315"/>
          </a:xfrm>
          <a:prstGeom prst="rect">
            <a:avLst/>
          </a:prstGeom>
          <a:noFill/>
        </p:spPr>
        <p:txBody>
          <a:bodyPr wrap="square" rtlCol="0">
            <a:spAutoFit/>
          </a:bodyPr>
          <a:lstStyle/>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Movements controlled/monitored</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Documents withheld</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Unfamiliar with area in which they work</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Little interaction with others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Relationships don’t seem right </a:t>
            </a:r>
            <a:r>
              <a:rPr lang="en-GB" sz="1600" err="1">
                <a:solidFill>
                  <a:srgbClr val="FFFFFF"/>
                </a:solidFill>
                <a:latin typeface="Arial" panose="020B0604020202020204" pitchFamily="34" charset="0"/>
              </a:rPr>
              <a:t>eg</a:t>
            </a:r>
            <a:r>
              <a:rPr lang="en-GB" sz="1600">
                <a:solidFill>
                  <a:srgbClr val="FFFFFF"/>
                </a:solidFill>
                <a:latin typeface="Arial" panose="020B0604020202020204" pitchFamily="34" charset="0"/>
              </a:rPr>
              <a:t> inappropriate age</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Living in dirty, cramped or overcrowded accommodation, and/or living and working at the same address</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Have few personal possessions and wear the same clothes day in and day out. </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Unsuitable clothing for their work- no PPE for the job</a:t>
            </a:r>
          </a:p>
          <a:p>
            <a:pPr marL="285764" indent="-285764" defTabSz="914446" eaLnBrk="0" fontAlgn="base" hangingPunct="0">
              <a:spcBef>
                <a:spcPct val="0"/>
              </a:spcBef>
              <a:spcAft>
                <a:spcPct val="0"/>
              </a:spcAft>
              <a:buFont typeface="Arial" panose="020B0604020202020204" pitchFamily="34" charset="0"/>
              <a:buChar char="•"/>
            </a:pPr>
            <a:endParaRPr lang="en-GB" sz="1600">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sz="1600">
                <a:solidFill>
                  <a:srgbClr val="FFFFFF"/>
                </a:solidFill>
                <a:latin typeface="Arial" panose="020B0604020202020204" pitchFamily="34" charset="0"/>
              </a:rPr>
              <a:t>Access to money is restricted</a:t>
            </a:r>
          </a:p>
        </p:txBody>
      </p:sp>
      <p:sp>
        <p:nvSpPr>
          <p:cNvPr id="4" name="TextBox 3">
            <a:extLst>
              <a:ext uri="{FF2B5EF4-FFF2-40B4-BE49-F238E27FC236}">
                <a16:creationId xmlns:a16="http://schemas.microsoft.com/office/drawing/2014/main" id="{F82E80D2-4645-6159-20FE-BAB4E88D90C9}"/>
              </a:ext>
            </a:extLst>
          </p:cNvPr>
          <p:cNvSpPr txBox="1"/>
          <p:nvPr/>
        </p:nvSpPr>
        <p:spPr>
          <a:xfrm>
            <a:off x="1557529" y="772112"/>
            <a:ext cx="4906887"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Signs to look for (non-exhaustive):</a:t>
            </a:r>
          </a:p>
        </p:txBody>
      </p:sp>
      <p:pic>
        <p:nvPicPr>
          <p:cNvPr id="5" name="Picture 4">
            <a:extLst>
              <a:ext uri="{FF2B5EF4-FFF2-40B4-BE49-F238E27FC236}">
                <a16:creationId xmlns:a16="http://schemas.microsoft.com/office/drawing/2014/main" id="{53288817-610D-C70B-DC8F-381C49B6553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040292" y="1191502"/>
            <a:ext cx="3412880" cy="4172257"/>
          </a:xfrm>
          <a:prstGeom prst="rect">
            <a:avLst/>
          </a:prstGeom>
        </p:spPr>
      </p:pic>
    </p:spTree>
    <p:extLst>
      <p:ext uri="{BB962C8B-B14F-4D97-AF65-F5344CB8AC3E}">
        <p14:creationId xmlns:p14="http://schemas.microsoft.com/office/powerpoint/2010/main" val="40043801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7320136" y="68919"/>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Modern Slavery &amp; </a:t>
            </a:r>
          </a:p>
          <a:p>
            <a:pPr defTabSz="914446" eaLnBrk="0" fontAlgn="base" hangingPunct="0">
              <a:spcBef>
                <a:spcPct val="0"/>
              </a:spcBef>
              <a:spcAft>
                <a:spcPct val="0"/>
              </a:spcAft>
            </a:pPr>
            <a:r>
              <a:rPr lang="en-GB" sz="2000">
                <a:solidFill>
                  <a:srgbClr val="FFFFFF"/>
                </a:solidFill>
                <a:latin typeface="Arial" panose="020B0604020202020204" pitchFamily="34" charset="0"/>
              </a:rPr>
              <a:t>Human Trafficking MSHT</a:t>
            </a:r>
          </a:p>
        </p:txBody>
      </p:sp>
      <p:sp>
        <p:nvSpPr>
          <p:cNvPr id="4" name="Rectangle 3">
            <a:extLst>
              <a:ext uri="{FF2B5EF4-FFF2-40B4-BE49-F238E27FC236}">
                <a16:creationId xmlns:a16="http://schemas.microsoft.com/office/drawing/2014/main" id="{BDD601FD-A1CD-FE23-F31E-32D36920B44B}"/>
              </a:ext>
            </a:extLst>
          </p:cNvPr>
          <p:cNvSpPr/>
          <p:nvPr/>
        </p:nvSpPr>
        <p:spPr>
          <a:xfrm>
            <a:off x="1981200" y="974821"/>
            <a:ext cx="8291264" cy="4830444"/>
          </a:xfrm>
          <a:prstGeom prst="rect">
            <a:avLst/>
          </a:prstGeom>
          <a:solidFill>
            <a:srgbClr val="000032">
              <a:alpha val="4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6" eaLnBrk="0" fontAlgn="base" hangingPunct="0">
              <a:spcBef>
                <a:spcPct val="0"/>
              </a:spcBef>
              <a:spcAft>
                <a:spcPct val="0"/>
              </a:spcAft>
            </a:pPr>
            <a:endParaRPr lang="en-GB">
              <a:solidFill>
                <a:srgbClr val="FFFFFF"/>
              </a:solidFill>
              <a:latin typeface="Arial"/>
            </a:endParaRPr>
          </a:p>
        </p:txBody>
      </p:sp>
      <p:grpSp>
        <p:nvGrpSpPr>
          <p:cNvPr id="11" name="Group 10">
            <a:extLst>
              <a:ext uri="{FF2B5EF4-FFF2-40B4-BE49-F238E27FC236}">
                <a16:creationId xmlns:a16="http://schemas.microsoft.com/office/drawing/2014/main" id="{0FEA7F87-DDE2-00A4-AF19-85A074997FA9}"/>
              </a:ext>
            </a:extLst>
          </p:cNvPr>
          <p:cNvGrpSpPr/>
          <p:nvPr/>
        </p:nvGrpSpPr>
        <p:grpSpPr>
          <a:xfrm>
            <a:off x="1983652" y="1218862"/>
            <a:ext cx="1080120" cy="712321"/>
            <a:chOff x="395536" y="1628800"/>
            <a:chExt cx="1080120" cy="712321"/>
          </a:xfrm>
        </p:grpSpPr>
        <p:pic>
          <p:nvPicPr>
            <p:cNvPr id="8" name="Graphic 7" descr="User with solid fill">
              <a:extLst>
                <a:ext uri="{FF2B5EF4-FFF2-40B4-BE49-F238E27FC236}">
                  <a16:creationId xmlns:a16="http://schemas.microsoft.com/office/drawing/2014/main" id="{92161416-56ED-E25A-021A-0CB565D126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5536" y="1628800"/>
              <a:ext cx="658416" cy="658416"/>
            </a:xfrm>
            <a:prstGeom prst="rect">
              <a:avLst/>
            </a:prstGeom>
          </p:spPr>
        </p:pic>
        <p:pic>
          <p:nvPicPr>
            <p:cNvPr id="9" name="Graphic 8" descr="User with solid fill">
              <a:extLst>
                <a:ext uri="{FF2B5EF4-FFF2-40B4-BE49-F238E27FC236}">
                  <a16:creationId xmlns:a16="http://schemas.microsoft.com/office/drawing/2014/main" id="{39DF7F35-B055-1863-66AD-2BFDB1307F2B}"/>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817240" y="1628800"/>
              <a:ext cx="658416" cy="658416"/>
            </a:xfrm>
            <a:prstGeom prst="rect">
              <a:avLst/>
            </a:prstGeom>
          </p:spPr>
        </p:pic>
        <p:pic>
          <p:nvPicPr>
            <p:cNvPr id="10" name="Graphic 9" descr="User with solid fill">
              <a:extLst>
                <a:ext uri="{FF2B5EF4-FFF2-40B4-BE49-F238E27FC236}">
                  <a16:creationId xmlns:a16="http://schemas.microsoft.com/office/drawing/2014/main" id="{24943792-C5BB-FD55-6205-5A108209B1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1560" y="1682705"/>
              <a:ext cx="658416" cy="658416"/>
            </a:xfrm>
            <a:prstGeom prst="rect">
              <a:avLst/>
            </a:prstGeom>
          </p:spPr>
        </p:pic>
      </p:grpSp>
      <p:sp>
        <p:nvSpPr>
          <p:cNvPr id="12" name="TextBox 11">
            <a:extLst>
              <a:ext uri="{FF2B5EF4-FFF2-40B4-BE49-F238E27FC236}">
                <a16:creationId xmlns:a16="http://schemas.microsoft.com/office/drawing/2014/main" id="{2B009D88-40CF-5472-900F-46BE83EB04E7}"/>
              </a:ext>
            </a:extLst>
          </p:cNvPr>
          <p:cNvSpPr txBox="1"/>
          <p:nvPr/>
        </p:nvSpPr>
        <p:spPr>
          <a:xfrm>
            <a:off x="2954010" y="1228268"/>
            <a:ext cx="7014858" cy="923330"/>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Who? Victims, Perpetrators, Facilitators. How are victims recruited? What are their vulnerabilities? What is the hierarchy. Victims’ shared characteristics?</a:t>
            </a:r>
          </a:p>
        </p:txBody>
      </p:sp>
      <p:pic>
        <p:nvPicPr>
          <p:cNvPr id="14" name="Graphic 13" descr="Car with solid fill">
            <a:extLst>
              <a:ext uri="{FF2B5EF4-FFF2-40B4-BE49-F238E27FC236}">
                <a16:creationId xmlns:a16="http://schemas.microsoft.com/office/drawing/2014/main" id="{117D5FCC-F4E0-31D1-E0F8-FF1E747F0F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36769" y="4016381"/>
            <a:ext cx="817240" cy="817240"/>
          </a:xfrm>
          <a:prstGeom prst="rect">
            <a:avLst/>
          </a:prstGeom>
        </p:spPr>
      </p:pic>
      <p:sp>
        <p:nvSpPr>
          <p:cNvPr id="15" name="TextBox 14">
            <a:extLst>
              <a:ext uri="{FF2B5EF4-FFF2-40B4-BE49-F238E27FC236}">
                <a16:creationId xmlns:a16="http://schemas.microsoft.com/office/drawing/2014/main" id="{BAC79878-A526-8768-55A8-D02F8FAEC406}"/>
              </a:ext>
            </a:extLst>
          </p:cNvPr>
          <p:cNvSpPr txBox="1"/>
          <p:nvPr/>
        </p:nvSpPr>
        <p:spPr>
          <a:xfrm>
            <a:off x="2954010" y="4091415"/>
            <a:ext cx="7122899"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Travel- vehicles (including registration numbers), taxis, public transport. How are victims transported? Repeat journeys?</a:t>
            </a:r>
          </a:p>
        </p:txBody>
      </p:sp>
      <p:pic>
        <p:nvPicPr>
          <p:cNvPr id="17" name="Graphic 16" descr="Marker with solid fill">
            <a:extLst>
              <a:ext uri="{FF2B5EF4-FFF2-40B4-BE49-F238E27FC236}">
                <a16:creationId xmlns:a16="http://schemas.microsoft.com/office/drawing/2014/main" id="{4A373205-BD8A-6FCF-5C9E-F55B88BF85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74002" y="2211272"/>
            <a:ext cx="673224" cy="673224"/>
          </a:xfrm>
          <a:prstGeom prst="rect">
            <a:avLst/>
          </a:prstGeom>
        </p:spPr>
      </p:pic>
      <p:sp>
        <p:nvSpPr>
          <p:cNvPr id="18" name="TextBox 17">
            <a:extLst>
              <a:ext uri="{FF2B5EF4-FFF2-40B4-BE49-F238E27FC236}">
                <a16:creationId xmlns:a16="http://schemas.microsoft.com/office/drawing/2014/main" id="{5BF86E3F-FE59-345E-8619-9624CBF7D010}"/>
              </a:ext>
            </a:extLst>
          </p:cNvPr>
          <p:cNvSpPr txBox="1"/>
          <p:nvPr/>
        </p:nvSpPr>
        <p:spPr>
          <a:xfrm>
            <a:off x="2954010" y="2165847"/>
            <a:ext cx="7014857"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Where? Pickup locations, exploitation locations and businesses. Where do victims live? Landlords/businesses complicit?</a:t>
            </a:r>
          </a:p>
        </p:txBody>
      </p:sp>
      <p:pic>
        <p:nvPicPr>
          <p:cNvPr id="22" name="Graphic 21" descr="Smart Phone with solid fill">
            <a:extLst>
              <a:ext uri="{FF2B5EF4-FFF2-40B4-BE49-F238E27FC236}">
                <a16:creationId xmlns:a16="http://schemas.microsoft.com/office/drawing/2014/main" id="{D45FFEAB-BD12-C655-3799-79380EA9B7C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2174002" y="3151641"/>
            <a:ext cx="673224" cy="673224"/>
          </a:xfrm>
          <a:prstGeom prst="rect">
            <a:avLst/>
          </a:prstGeom>
        </p:spPr>
      </p:pic>
      <p:sp>
        <p:nvSpPr>
          <p:cNvPr id="23" name="TextBox 22">
            <a:extLst>
              <a:ext uri="{FF2B5EF4-FFF2-40B4-BE49-F238E27FC236}">
                <a16:creationId xmlns:a16="http://schemas.microsoft.com/office/drawing/2014/main" id="{069117F1-45DE-F232-974B-BA52FAE0D041}"/>
              </a:ext>
            </a:extLst>
          </p:cNvPr>
          <p:cNvSpPr txBox="1"/>
          <p:nvPr/>
        </p:nvSpPr>
        <p:spPr>
          <a:xfrm>
            <a:off x="2954009" y="3129694"/>
            <a:ext cx="7014856"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Phone numbers, social media accounts, platforms used. Online recruitment?</a:t>
            </a:r>
          </a:p>
        </p:txBody>
      </p:sp>
      <p:sp>
        <p:nvSpPr>
          <p:cNvPr id="5" name="TextBox 4">
            <a:extLst>
              <a:ext uri="{FF2B5EF4-FFF2-40B4-BE49-F238E27FC236}">
                <a16:creationId xmlns:a16="http://schemas.microsoft.com/office/drawing/2014/main" id="{EFBAC278-7667-B512-2BB5-81064F3CC0ED}"/>
              </a:ext>
            </a:extLst>
          </p:cNvPr>
          <p:cNvSpPr txBox="1"/>
          <p:nvPr/>
        </p:nvSpPr>
        <p:spPr>
          <a:xfrm>
            <a:off x="2954010" y="4990972"/>
            <a:ext cx="7044475"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What crime types are prevalent? </a:t>
            </a:r>
          </a:p>
          <a:p>
            <a:pPr defTabSz="914446" eaLnBrk="0" fontAlgn="base" hangingPunct="0">
              <a:spcBef>
                <a:spcPct val="0"/>
              </a:spcBef>
              <a:spcAft>
                <a:spcPct val="0"/>
              </a:spcAft>
            </a:pPr>
            <a:r>
              <a:rPr lang="en-GB">
                <a:solidFill>
                  <a:srgbClr val="FFFFFF"/>
                </a:solidFill>
                <a:latin typeface="Arial" panose="020B0604020202020204" pitchFamily="34" charset="0"/>
              </a:rPr>
              <a:t>Linked to Immigration crime?</a:t>
            </a:r>
          </a:p>
        </p:txBody>
      </p:sp>
      <p:pic>
        <p:nvPicPr>
          <p:cNvPr id="7" name="Graphic 6" descr="Question Mark with solid fill">
            <a:extLst>
              <a:ext uri="{FF2B5EF4-FFF2-40B4-BE49-F238E27FC236}">
                <a16:creationId xmlns:a16="http://schemas.microsoft.com/office/drawing/2014/main" id="{47186D33-9B13-D730-080A-2519C0F223A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174004" y="4954954"/>
            <a:ext cx="673222" cy="673222"/>
          </a:xfrm>
          <a:prstGeom prst="rect">
            <a:avLst/>
          </a:prstGeom>
        </p:spPr>
      </p:pic>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Tree>
    <p:extLst>
      <p:ext uri="{BB962C8B-B14F-4D97-AF65-F5344CB8AC3E}">
        <p14:creationId xmlns:p14="http://schemas.microsoft.com/office/powerpoint/2010/main" val="29455549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7320136" y="68918"/>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Serious &amp; Organised Crime SOC</a:t>
            </a:r>
          </a:p>
        </p:txBody>
      </p:sp>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4" name="TextBox 3">
            <a:extLst>
              <a:ext uri="{FF2B5EF4-FFF2-40B4-BE49-F238E27FC236}">
                <a16:creationId xmlns:a16="http://schemas.microsoft.com/office/drawing/2014/main" id="{F82E80D2-4645-6159-20FE-BAB4E88D90C9}"/>
              </a:ext>
            </a:extLst>
          </p:cNvPr>
          <p:cNvSpPr txBox="1"/>
          <p:nvPr/>
        </p:nvSpPr>
        <p:spPr>
          <a:xfrm>
            <a:off x="1557528" y="772112"/>
            <a:ext cx="5618592"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What is Serious &amp; Organised Crime?</a:t>
            </a:r>
          </a:p>
        </p:txBody>
      </p:sp>
      <p:sp>
        <p:nvSpPr>
          <p:cNvPr id="7" name="TextBox 6">
            <a:extLst>
              <a:ext uri="{FF2B5EF4-FFF2-40B4-BE49-F238E27FC236}">
                <a16:creationId xmlns:a16="http://schemas.microsoft.com/office/drawing/2014/main" id="{4B504DE2-0937-F675-BBF2-158611BBA0F3}"/>
              </a:ext>
            </a:extLst>
          </p:cNvPr>
          <p:cNvSpPr txBox="1"/>
          <p:nvPr/>
        </p:nvSpPr>
        <p:spPr>
          <a:xfrm>
            <a:off x="1557528" y="1233777"/>
            <a:ext cx="9002968" cy="2585323"/>
          </a:xfrm>
          <a:prstGeom prst="rect">
            <a:avLst/>
          </a:prstGeom>
          <a:noFill/>
        </p:spPr>
        <p:txBody>
          <a:bodyPr wrap="square" rtlCol="0">
            <a:spAutoFit/>
          </a:bodyPr>
          <a:lstStyle/>
          <a:p>
            <a:pPr defTabSz="914446" eaLnBrk="0" fontAlgn="base" hangingPunct="0">
              <a:spcBef>
                <a:spcPct val="0"/>
              </a:spcBef>
              <a:spcAft>
                <a:spcPct val="0"/>
              </a:spcAft>
            </a:pPr>
            <a:r>
              <a:rPr lang="en-GB" i="1">
                <a:solidFill>
                  <a:srgbClr val="FFFFFF"/>
                </a:solidFill>
                <a:latin typeface="Arial" panose="020B0604020202020204" pitchFamily="34" charset="0"/>
              </a:rPr>
              <a:t>Programme Precision Strategy </a:t>
            </a:r>
            <a:r>
              <a:rPr lang="en-GB">
                <a:solidFill>
                  <a:srgbClr val="FFFFFF"/>
                </a:solidFill>
                <a:latin typeface="Arial" panose="020B0604020202020204" pitchFamily="34" charset="0"/>
              </a:rPr>
              <a:t>states that for criminal activity to be defined as “Serious and Organised Crime” the following criteria must be met:</a:t>
            </a:r>
            <a:br>
              <a:rPr lang="en-GB">
                <a:solidFill>
                  <a:srgbClr val="FFFFFF"/>
                </a:solidFill>
                <a:latin typeface="Arial" panose="020B0604020202020204" pitchFamily="34" charset="0"/>
              </a:rPr>
            </a:b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More than one criminal is involved;</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It involves control, planning and use of  specialist resources;</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It causes significant harm or has the potential to do so;</a:t>
            </a: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There is material gain, which is usually financial</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defTabSz="914446" eaLnBrk="0" fontAlgn="base" hangingPunct="0">
              <a:spcBef>
                <a:spcPct val="0"/>
              </a:spcBef>
              <a:spcAft>
                <a:spcPct val="0"/>
              </a:spcAft>
            </a:pPr>
            <a:endParaRPr lang="en-GB">
              <a:solidFill>
                <a:srgbClr val="FFFFFF"/>
              </a:solidFill>
              <a:latin typeface="Arial" panose="020B0604020202020204" pitchFamily="34" charset="0"/>
            </a:endParaRPr>
          </a:p>
        </p:txBody>
      </p:sp>
      <p:sp>
        <p:nvSpPr>
          <p:cNvPr id="10" name="TextBox 9">
            <a:extLst>
              <a:ext uri="{FF2B5EF4-FFF2-40B4-BE49-F238E27FC236}">
                <a16:creationId xmlns:a16="http://schemas.microsoft.com/office/drawing/2014/main" id="{1D0E5468-BD01-516F-7B81-C89AE8C8FA2F}"/>
              </a:ext>
            </a:extLst>
          </p:cNvPr>
          <p:cNvSpPr txBox="1"/>
          <p:nvPr/>
        </p:nvSpPr>
        <p:spPr>
          <a:xfrm>
            <a:off x="1598589" y="3501008"/>
            <a:ext cx="9002968" cy="2862322"/>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Serious crime is defined in </a:t>
            </a:r>
            <a:r>
              <a:rPr lang="en-GB" i="1">
                <a:solidFill>
                  <a:srgbClr val="FFFFFF"/>
                </a:solidFill>
                <a:latin typeface="Arial" panose="020B0604020202020204" pitchFamily="34" charset="0"/>
              </a:rPr>
              <a:t>section 93(4) of the Police Act 1997 </a:t>
            </a:r>
            <a:r>
              <a:rPr lang="en-GB">
                <a:solidFill>
                  <a:srgbClr val="FFFFFF"/>
                </a:solidFill>
                <a:latin typeface="Arial" panose="020B0604020202020204" pitchFamily="34" charset="0"/>
              </a:rPr>
              <a:t>as:</a:t>
            </a:r>
          </a:p>
          <a:p>
            <a:pPr defTabSz="914446" eaLnBrk="0" fontAlgn="base" hangingPunct="0">
              <a:spcBef>
                <a:spcPct val="0"/>
              </a:spcBef>
              <a:spcAft>
                <a:spcPct val="0"/>
              </a:spcAft>
            </a:pPr>
            <a:r>
              <a:rPr lang="en-GB">
                <a:solidFill>
                  <a:srgbClr val="FFFFFF"/>
                </a:solidFill>
                <a:latin typeface="Arial" panose="020B0604020202020204" pitchFamily="34" charset="0"/>
              </a:rPr>
              <a:t>‘Conduct which:</a:t>
            </a:r>
          </a:p>
          <a:p>
            <a:pPr defTabSz="914446" eaLnBrk="0" fontAlgn="base" hangingPunct="0">
              <a:spcBef>
                <a:spcPct val="0"/>
              </a:spcBef>
              <a:spcAft>
                <a:spcPct val="0"/>
              </a:spcAft>
            </a:pPr>
            <a:r>
              <a:rPr lang="en-GB">
                <a:solidFill>
                  <a:srgbClr val="FFFFFF"/>
                </a:solidFill>
                <a:latin typeface="Arial" panose="020B0604020202020204" pitchFamily="34" charset="0"/>
              </a:rPr>
              <a:t>involves the use of violence, results in substantial financial gain or is conducted by a large number of persons in pursuit of a common purpose, or</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r>
              <a:rPr lang="en-GB">
                <a:solidFill>
                  <a:srgbClr val="FFFFFF"/>
                </a:solidFill>
                <a:latin typeface="Arial" panose="020B0604020202020204" pitchFamily="34" charset="0"/>
              </a:rPr>
              <a:t>the offence or one of the offences is an offence for which a person who has attained the age of twenty-one and has no previous convictions could reasonably be expected to be sentenced to imprisonment for a term of three years or more.'</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defTabSz="914446" eaLnBrk="0" fontAlgn="base" hangingPunct="0">
              <a:spcBef>
                <a:spcPct val="0"/>
              </a:spcBef>
              <a:spcAft>
                <a:spcPct val="0"/>
              </a:spcAft>
            </a:pPr>
            <a:endParaRPr lang="en-GB">
              <a:solidFill>
                <a:srgbClr val="FFFFFF"/>
              </a:solidFill>
              <a:latin typeface="Arial" panose="020B0604020202020204" pitchFamily="34" charset="0"/>
            </a:endParaRPr>
          </a:p>
        </p:txBody>
      </p:sp>
      <p:sp>
        <p:nvSpPr>
          <p:cNvPr id="11" name="TextBox 10">
            <a:extLst>
              <a:ext uri="{FF2B5EF4-FFF2-40B4-BE49-F238E27FC236}">
                <a16:creationId xmlns:a16="http://schemas.microsoft.com/office/drawing/2014/main" id="{B1A5ACD6-9E54-18D3-18A9-E0D59C821031}"/>
              </a:ext>
            </a:extLst>
          </p:cNvPr>
          <p:cNvSpPr txBox="1"/>
          <p:nvPr/>
        </p:nvSpPr>
        <p:spPr>
          <a:xfrm>
            <a:off x="12876584" y="1233776"/>
            <a:ext cx="8784976" cy="4247317"/>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The most common types of serious and organised crime are:</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Drugs- including County Lines</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Firearms</a:t>
            </a:r>
            <a:br>
              <a:rPr lang="en-GB">
                <a:solidFill>
                  <a:srgbClr val="FFFFFF"/>
                </a:solidFill>
                <a:latin typeface="Arial" panose="020B0604020202020204" pitchFamily="34" charset="0"/>
              </a:rPr>
            </a:b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Human trafficking and organised immigration crime</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Organised Exploitation of Vulnerable People (OEVP)</a:t>
            </a:r>
            <a:br>
              <a:rPr lang="en-GB">
                <a:solidFill>
                  <a:srgbClr val="FFFFFF"/>
                </a:solidFill>
                <a:latin typeface="Arial" panose="020B0604020202020204" pitchFamily="34" charset="0"/>
              </a:rPr>
            </a:b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Fraud and economic crime including the rising threat from cyber related crime</a:t>
            </a:r>
          </a:p>
          <a:p>
            <a:pPr marL="285764" indent="-285764" defTabSz="914446" eaLnBrk="0" fontAlgn="base" hangingPunct="0">
              <a:spcBef>
                <a:spcPct val="0"/>
              </a:spcBef>
              <a:spcAft>
                <a:spcPct val="0"/>
              </a:spcAft>
              <a:buFont typeface="Arial" panose="020B0604020202020204" pitchFamily="34" charset="0"/>
              <a:buChar char="•"/>
            </a:pP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Corruption within law enforcement organisations and professional bodies</a:t>
            </a:r>
            <a:br>
              <a:rPr lang="en-GB">
                <a:solidFill>
                  <a:srgbClr val="FFFFFF"/>
                </a:solidFill>
                <a:latin typeface="Arial" panose="020B0604020202020204" pitchFamily="34" charset="0"/>
              </a:rPr>
            </a:br>
            <a:endParaRPr lang="en-GB">
              <a:solidFill>
                <a:srgbClr val="FFFFFF"/>
              </a:solidFill>
              <a:latin typeface="Arial" panose="020B0604020202020204" pitchFamily="34" charset="0"/>
            </a:endParaRPr>
          </a:p>
          <a:p>
            <a:pPr marL="285764" indent="-285764" defTabSz="914446" eaLnBrk="0" fontAlgn="base" hangingPunct="0">
              <a:spcBef>
                <a:spcPct val="0"/>
              </a:spcBef>
              <a:spcAft>
                <a:spcPct val="0"/>
              </a:spcAft>
              <a:buFont typeface="Arial" panose="020B0604020202020204" pitchFamily="34" charset="0"/>
              <a:buChar char="•"/>
            </a:pPr>
            <a:r>
              <a:rPr lang="en-GB">
                <a:solidFill>
                  <a:srgbClr val="FFFFFF"/>
                </a:solidFill>
                <a:latin typeface="Arial" panose="020B0604020202020204" pitchFamily="34" charset="0"/>
              </a:rPr>
              <a:t>Organised acquisitive crime including burglary and robbery</a:t>
            </a:r>
          </a:p>
        </p:txBody>
      </p:sp>
      <p:pic>
        <p:nvPicPr>
          <p:cNvPr id="13" name="Picture 12" descr="A black and white logo&#10;&#10;Description automatically generated">
            <a:extLst>
              <a:ext uri="{FF2B5EF4-FFF2-40B4-BE49-F238E27FC236}">
                <a16:creationId xmlns:a16="http://schemas.microsoft.com/office/drawing/2014/main" id="{8F5CD844-54F9-A11B-4CC7-E07835E484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16080" y="5877273"/>
            <a:ext cx="1390874" cy="747309"/>
          </a:xfrm>
          <a:prstGeom prst="rect">
            <a:avLst/>
          </a:prstGeom>
        </p:spPr>
      </p:pic>
    </p:spTree>
    <p:extLst>
      <p:ext uri="{BB962C8B-B14F-4D97-AF65-F5344CB8AC3E}">
        <p14:creationId xmlns:p14="http://schemas.microsoft.com/office/powerpoint/2010/main" val="991637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7320136" y="68918"/>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Serious &amp; Organised Crime SOC</a:t>
            </a:r>
          </a:p>
        </p:txBody>
      </p:sp>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4" name="TextBox 3">
            <a:extLst>
              <a:ext uri="{FF2B5EF4-FFF2-40B4-BE49-F238E27FC236}">
                <a16:creationId xmlns:a16="http://schemas.microsoft.com/office/drawing/2014/main" id="{F82E80D2-4645-6159-20FE-BAB4E88D90C9}"/>
              </a:ext>
            </a:extLst>
          </p:cNvPr>
          <p:cNvSpPr txBox="1"/>
          <p:nvPr/>
        </p:nvSpPr>
        <p:spPr>
          <a:xfrm>
            <a:off x="1529918" y="539530"/>
            <a:ext cx="5618592" cy="830997"/>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What is Serious &amp; Organised Crime?</a:t>
            </a:r>
          </a:p>
          <a:p>
            <a:pPr defTabSz="914446" eaLnBrk="0" fontAlgn="base" hangingPunct="0">
              <a:spcBef>
                <a:spcPct val="0"/>
              </a:spcBef>
              <a:spcAft>
                <a:spcPct val="0"/>
              </a:spcAft>
            </a:pPr>
            <a:endParaRPr lang="en-GB" sz="2400">
              <a:solidFill>
                <a:srgbClr val="FFFFFF"/>
              </a:solidFill>
              <a:latin typeface="Arial" panose="020B0604020202020204" pitchFamily="34" charset="0"/>
            </a:endParaRPr>
          </a:p>
        </p:txBody>
      </p:sp>
      <p:graphicFrame>
        <p:nvGraphicFramePr>
          <p:cNvPr id="16" name="Diagram 15">
            <a:extLst>
              <a:ext uri="{FF2B5EF4-FFF2-40B4-BE49-F238E27FC236}">
                <a16:creationId xmlns:a16="http://schemas.microsoft.com/office/drawing/2014/main" id="{74E0E09E-AE6F-FC56-D305-ECED5EF7CEFB}"/>
              </a:ext>
            </a:extLst>
          </p:cNvPr>
          <p:cNvGraphicFramePr/>
          <p:nvPr/>
        </p:nvGraphicFramePr>
        <p:xfrm>
          <a:off x="1524000" y="1124745"/>
          <a:ext cx="8964488" cy="549983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black and white logo&#10;&#10;Description automatically generated">
            <a:extLst>
              <a:ext uri="{FF2B5EF4-FFF2-40B4-BE49-F238E27FC236}">
                <a16:creationId xmlns:a16="http://schemas.microsoft.com/office/drawing/2014/main" id="{B7DCC648-1907-84D3-1D93-0116BB8E939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816080" y="5877273"/>
            <a:ext cx="1390874" cy="747309"/>
          </a:xfrm>
          <a:prstGeom prst="rect">
            <a:avLst/>
          </a:prstGeom>
        </p:spPr>
      </p:pic>
      <p:sp>
        <p:nvSpPr>
          <p:cNvPr id="17" name="Hexagon 16">
            <a:extLst>
              <a:ext uri="{FF2B5EF4-FFF2-40B4-BE49-F238E27FC236}">
                <a16:creationId xmlns:a16="http://schemas.microsoft.com/office/drawing/2014/main" id="{D6F113E6-3736-0C42-08DB-9B825127F37A}"/>
              </a:ext>
            </a:extLst>
          </p:cNvPr>
          <p:cNvSpPr/>
          <p:nvPr/>
        </p:nvSpPr>
        <p:spPr>
          <a:xfrm>
            <a:off x="5447929" y="4005064"/>
            <a:ext cx="155613" cy="134282"/>
          </a:xfrm>
          <a:prstGeom prst="hexagon">
            <a:avLst>
              <a:gd name="adj" fmla="val 25000"/>
              <a:gd name="vf" fmla="val 115470"/>
            </a:avLst>
          </a:prstGeom>
        </p:spPr>
        <p:style>
          <a:lnRef idx="1">
            <a:schemeClr val="accent1">
              <a:hueOff val="0"/>
              <a:satOff val="0"/>
              <a:lumOff val="0"/>
              <a:alphaOff val="0"/>
            </a:schemeClr>
          </a:lnRef>
          <a:fillRef idx="1">
            <a:schemeClr val="lt1">
              <a:hueOff val="0"/>
              <a:satOff val="0"/>
              <a:lumOff val="0"/>
              <a:alphaOff val="0"/>
            </a:schemeClr>
          </a:fillRef>
          <a:effectRef idx="3">
            <a:schemeClr val="lt1">
              <a:hueOff val="0"/>
              <a:satOff val="0"/>
              <a:lumOff val="0"/>
              <a:alphaOff val="0"/>
            </a:schemeClr>
          </a:effectRef>
          <a:fontRef idx="minor">
            <a:schemeClr val="dk1">
              <a:hueOff val="0"/>
              <a:satOff val="0"/>
              <a:lumOff val="0"/>
              <a:alphaOff val="0"/>
            </a:schemeClr>
          </a:fontRef>
        </p:style>
        <p:txBody>
          <a:bodyPr/>
          <a:lstStyle/>
          <a:p>
            <a:pPr defTabSz="914446" eaLnBrk="0" fontAlgn="base" hangingPunct="0">
              <a:spcBef>
                <a:spcPct val="0"/>
              </a:spcBef>
              <a:spcAft>
                <a:spcPct val="0"/>
              </a:spcAft>
            </a:pPr>
            <a:endParaRPr lang="en-GB">
              <a:solidFill>
                <a:srgbClr val="000000">
                  <a:hueOff val="0"/>
                  <a:satOff val="0"/>
                  <a:lumOff val="0"/>
                  <a:alphaOff val="0"/>
                </a:srgbClr>
              </a:solidFill>
              <a:latin typeface="Arial"/>
            </a:endParaRPr>
          </a:p>
        </p:txBody>
      </p:sp>
    </p:spTree>
    <p:extLst>
      <p:ext uri="{BB962C8B-B14F-4D97-AF65-F5344CB8AC3E}">
        <p14:creationId xmlns:p14="http://schemas.microsoft.com/office/powerpoint/2010/main" val="17432962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9C2E98-1CED-3E58-92B8-9D88A130A49A}"/>
              </a:ext>
            </a:extLst>
          </p:cNvPr>
          <p:cNvSpPr txBox="1"/>
          <p:nvPr/>
        </p:nvSpPr>
        <p:spPr>
          <a:xfrm>
            <a:off x="7320136" y="68918"/>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Serious &amp; Organised Crime SOC</a:t>
            </a:r>
          </a:p>
        </p:txBody>
      </p:sp>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4" name="TextBox 3">
            <a:extLst>
              <a:ext uri="{FF2B5EF4-FFF2-40B4-BE49-F238E27FC236}">
                <a16:creationId xmlns:a16="http://schemas.microsoft.com/office/drawing/2014/main" id="{F82E80D2-4645-6159-20FE-BAB4E88D90C9}"/>
              </a:ext>
            </a:extLst>
          </p:cNvPr>
          <p:cNvSpPr txBox="1"/>
          <p:nvPr/>
        </p:nvSpPr>
        <p:spPr>
          <a:xfrm>
            <a:off x="1557528" y="772112"/>
            <a:ext cx="5618592" cy="461665"/>
          </a:xfrm>
          <a:prstGeom prst="rect">
            <a:avLst/>
          </a:prstGeom>
          <a:noFill/>
        </p:spPr>
        <p:txBody>
          <a:bodyPr wrap="square" rtlCol="0">
            <a:spAutoFit/>
          </a:bodyPr>
          <a:lstStyle/>
          <a:p>
            <a:pPr defTabSz="914446" eaLnBrk="0" fontAlgn="base" hangingPunct="0">
              <a:spcBef>
                <a:spcPct val="0"/>
              </a:spcBef>
              <a:spcAft>
                <a:spcPct val="0"/>
              </a:spcAft>
            </a:pPr>
            <a:r>
              <a:rPr lang="en-GB" sz="2400">
                <a:solidFill>
                  <a:srgbClr val="FFFFFF"/>
                </a:solidFill>
                <a:latin typeface="Arial" panose="020B0604020202020204" pitchFamily="34" charset="0"/>
              </a:rPr>
              <a:t>What is Serious &amp; Organised Crime?</a:t>
            </a:r>
          </a:p>
        </p:txBody>
      </p:sp>
      <p:pic>
        <p:nvPicPr>
          <p:cNvPr id="5" name="Picture 4">
            <a:extLst>
              <a:ext uri="{FF2B5EF4-FFF2-40B4-BE49-F238E27FC236}">
                <a16:creationId xmlns:a16="http://schemas.microsoft.com/office/drawing/2014/main" id="{35203D3E-1AA3-630B-14B6-7EE127775307}"/>
              </a:ext>
            </a:extLst>
          </p:cNvPr>
          <p:cNvPicPr>
            <a:picLocks noChangeAspect="1"/>
          </p:cNvPicPr>
          <p:nvPr/>
        </p:nvPicPr>
        <p:blipFill rotWithShape="1">
          <a:blip r:embed="rId3" cstate="email">
            <a:extLst>
              <a:ext uri="{BEBA8EAE-BF5A-486C-A8C5-ECC9F3942E4B}">
                <a14:imgProps xmlns:a14="http://schemas.microsoft.com/office/drawing/2010/main">
                  <a14:imgLayer r:embed="rId4">
                    <a14:imgEffect>
                      <a14:backgroundRemoval t="3586" b="90837" l="3346" r="91831">
                        <a14:foregroundMark x1="4921" y1="30279" x2="8760" y2="48871"/>
                        <a14:foregroundMark x1="8760" y1="48871" x2="8563" y2="87118"/>
                        <a14:foregroundMark x1="8563" y1="87118" x2="24409" y2="94821"/>
                        <a14:foregroundMark x1="24409" y1="94821" x2="84055" y2="93094"/>
                        <a14:foregroundMark x1="84055" y1="93094" x2="91535" y2="79283"/>
                        <a14:foregroundMark x1="91535" y1="79283" x2="93307" y2="48207"/>
                        <a14:foregroundMark x1="93307" y1="48207" x2="88484" y2="32005"/>
                        <a14:foregroundMark x1="88484" y1="32005" x2="87894" y2="31341"/>
                        <a14:foregroundMark x1="26083" y1="33599" x2="26083" y2="33599"/>
                        <a14:foregroundMark x1="44390" y1="17663" x2="51476" y2="21116"/>
                        <a14:foregroundMark x1="47441" y1="20186" x2="52657" y2="20584"/>
                        <a14:foregroundMark x1="47343" y1="8499" x2="47343" y2="8499"/>
                        <a14:foregroundMark x1="47736" y1="3718" x2="47736" y2="3718"/>
                        <a14:foregroundMark x1="91831" y1="30943" x2="91831" y2="30943"/>
                        <a14:foregroundMark x1="77362" y1="91235" x2="77362" y2="91235"/>
                        <a14:foregroundMark x1="81693" y1="83665" x2="81693" y2="83665"/>
                        <a14:foregroundMark x1="80413" y1="83533" x2="82283" y2="84861"/>
                        <a14:foregroundMark x1="84350" y1="77291" x2="77854" y2="83931"/>
                        <a14:foregroundMark x1="77854" y1="83931" x2="74705" y2="83267"/>
                        <a14:foregroundMark x1="8268" y1="77424" x2="26181" y2="77556"/>
                        <a14:foregroundMark x1="26181" y1="77556" x2="66535" y2="75299"/>
                        <a14:foregroundMark x1="66535" y1="75299" x2="87894" y2="77822"/>
                        <a14:foregroundMark x1="87894" y1="77822" x2="78051" y2="88313"/>
                        <a14:foregroundMark x1="78051" y1="88313" x2="13681" y2="89907"/>
                        <a14:foregroundMark x1="13681" y1="89907" x2="7579" y2="85923"/>
                        <a14:foregroundMark x1="3642" y1="35857" x2="6102" y2="90438"/>
                        <a14:foregroundMark x1="75787" y1="46215" x2="84941" y2="53386"/>
                        <a14:foregroundMark x1="84941" y1="53386" x2="74902" y2="49137"/>
                        <a14:foregroundMark x1="74902" y1="49137" x2="76083" y2="46879"/>
                        <a14:foregroundMark x1="81102" y1="48606" x2="83858" y2="49402"/>
                        <a14:foregroundMark x1="42618" y1="38380" x2="49803" y2="39177"/>
                        <a14:foregroundMark x1="3346" y1="29615" x2="3346" y2="29615"/>
                        <a14:backgroundMark x1="8661" y1="4648" x2="12894" y2="6906"/>
                        <a14:backgroundMark x1="7972" y1="7304" x2="32382" y2="20186"/>
                        <a14:backgroundMark x1="32382" y1="20186" x2="32579" y2="20186"/>
                        <a14:backgroundMark x1="24114" y1="9031" x2="2461" y2="9827"/>
                      </a14:backgroundRemoval>
                    </a14:imgEffect>
                  </a14:imgLayer>
                </a14:imgProps>
              </a:ext>
              <a:ext uri="{28A0092B-C50C-407E-A947-70E740481C1C}">
                <a14:useLocalDpi xmlns:a14="http://schemas.microsoft.com/office/drawing/2010/main"/>
              </a:ext>
            </a:extLst>
          </a:blip>
          <a:srcRect l="1140" t="1563" r="5445" b="1758"/>
          <a:stretch/>
        </p:blipFill>
        <p:spPr>
          <a:xfrm>
            <a:off x="2999656" y="1180510"/>
            <a:ext cx="6192688" cy="4750030"/>
          </a:xfrm>
          <a:prstGeom prst="rect">
            <a:avLst/>
          </a:prstGeom>
        </p:spPr>
      </p:pic>
      <p:pic>
        <p:nvPicPr>
          <p:cNvPr id="7" name="Picture 6" descr="A black and white logo&#10;&#10;Description automatically generated">
            <a:extLst>
              <a:ext uri="{FF2B5EF4-FFF2-40B4-BE49-F238E27FC236}">
                <a16:creationId xmlns:a16="http://schemas.microsoft.com/office/drawing/2014/main" id="{B9F8FED8-1CC4-3355-5D04-C8B01F18BD7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16080" y="5877273"/>
            <a:ext cx="1390874" cy="747309"/>
          </a:xfrm>
          <a:prstGeom prst="rect">
            <a:avLst/>
          </a:prstGeom>
        </p:spPr>
      </p:pic>
    </p:spTree>
    <p:extLst>
      <p:ext uri="{BB962C8B-B14F-4D97-AF65-F5344CB8AC3E}">
        <p14:creationId xmlns:p14="http://schemas.microsoft.com/office/powerpoint/2010/main" val="14585785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DD601FD-A1CD-FE23-F31E-32D36920B44B}"/>
              </a:ext>
            </a:extLst>
          </p:cNvPr>
          <p:cNvSpPr/>
          <p:nvPr/>
        </p:nvSpPr>
        <p:spPr>
          <a:xfrm>
            <a:off x="1751585" y="1021520"/>
            <a:ext cx="8623963" cy="4723694"/>
          </a:xfrm>
          <a:prstGeom prst="rect">
            <a:avLst/>
          </a:prstGeom>
          <a:solidFill>
            <a:srgbClr val="000032">
              <a:alpha val="40000"/>
            </a:srgb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46" eaLnBrk="0" fontAlgn="base" hangingPunct="0">
              <a:spcBef>
                <a:spcPct val="0"/>
              </a:spcBef>
              <a:spcAft>
                <a:spcPct val="0"/>
              </a:spcAft>
            </a:pPr>
            <a:endParaRPr lang="en-GB">
              <a:solidFill>
                <a:srgbClr val="FFFFFF"/>
              </a:solidFill>
              <a:latin typeface="Arial"/>
            </a:endParaRPr>
          </a:p>
        </p:txBody>
      </p:sp>
      <p:grpSp>
        <p:nvGrpSpPr>
          <p:cNvPr id="11" name="Group 10">
            <a:extLst>
              <a:ext uri="{FF2B5EF4-FFF2-40B4-BE49-F238E27FC236}">
                <a16:creationId xmlns:a16="http://schemas.microsoft.com/office/drawing/2014/main" id="{0FEA7F87-DDE2-00A4-AF19-85A074997FA9}"/>
              </a:ext>
            </a:extLst>
          </p:cNvPr>
          <p:cNvGrpSpPr/>
          <p:nvPr/>
        </p:nvGrpSpPr>
        <p:grpSpPr>
          <a:xfrm>
            <a:off x="1731848" y="1185409"/>
            <a:ext cx="1080120" cy="712321"/>
            <a:chOff x="395536" y="1628800"/>
            <a:chExt cx="1080120" cy="712321"/>
          </a:xfrm>
        </p:grpSpPr>
        <p:pic>
          <p:nvPicPr>
            <p:cNvPr id="8" name="Graphic 7" descr="User with solid fill">
              <a:extLst>
                <a:ext uri="{FF2B5EF4-FFF2-40B4-BE49-F238E27FC236}">
                  <a16:creationId xmlns:a16="http://schemas.microsoft.com/office/drawing/2014/main" id="{92161416-56ED-E25A-021A-0CB565D126A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95536" y="1628800"/>
              <a:ext cx="658416" cy="658416"/>
            </a:xfrm>
            <a:prstGeom prst="rect">
              <a:avLst/>
            </a:prstGeom>
          </p:spPr>
        </p:pic>
        <p:pic>
          <p:nvPicPr>
            <p:cNvPr id="9" name="Graphic 8" descr="User with solid fill">
              <a:extLst>
                <a:ext uri="{FF2B5EF4-FFF2-40B4-BE49-F238E27FC236}">
                  <a16:creationId xmlns:a16="http://schemas.microsoft.com/office/drawing/2014/main" id="{39DF7F35-B055-1863-66AD-2BFDB1307F2B}"/>
                </a:ext>
              </a:extLst>
            </p:cNvPr>
            <p:cNvPicPr>
              <a:picLocks noChangeAspect="1"/>
            </p:cNvPicPr>
            <p:nvPr/>
          </p:nvPicPr>
          <p:blipFill>
            <a:blip r:embed="rId3">
              <a:extLst>
                <a:ext uri="{96DAC541-7B7A-43D3-8B79-37D633B846F1}">
                  <asvg:svgBlip xmlns:asvg="http://schemas.microsoft.com/office/drawing/2016/SVG/main" r:embed="rId5"/>
                </a:ext>
              </a:extLst>
            </a:blip>
            <a:stretch>
              <a:fillRect/>
            </a:stretch>
          </p:blipFill>
          <p:spPr>
            <a:xfrm>
              <a:off x="817240" y="1628800"/>
              <a:ext cx="658416" cy="658416"/>
            </a:xfrm>
            <a:prstGeom prst="rect">
              <a:avLst/>
            </a:prstGeom>
          </p:spPr>
        </p:pic>
        <p:pic>
          <p:nvPicPr>
            <p:cNvPr id="10" name="Graphic 9" descr="User with solid fill">
              <a:extLst>
                <a:ext uri="{FF2B5EF4-FFF2-40B4-BE49-F238E27FC236}">
                  <a16:creationId xmlns:a16="http://schemas.microsoft.com/office/drawing/2014/main" id="{24943792-C5BB-FD55-6205-5A108209B11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11560" y="1682705"/>
              <a:ext cx="658416" cy="658416"/>
            </a:xfrm>
            <a:prstGeom prst="rect">
              <a:avLst/>
            </a:prstGeom>
          </p:spPr>
        </p:pic>
      </p:grpSp>
      <p:sp>
        <p:nvSpPr>
          <p:cNvPr id="12" name="TextBox 11">
            <a:extLst>
              <a:ext uri="{FF2B5EF4-FFF2-40B4-BE49-F238E27FC236}">
                <a16:creationId xmlns:a16="http://schemas.microsoft.com/office/drawing/2014/main" id="{2B009D88-40CF-5472-900F-46BE83EB04E7}"/>
              </a:ext>
            </a:extLst>
          </p:cNvPr>
          <p:cNvSpPr txBox="1"/>
          <p:nvPr/>
        </p:nvSpPr>
        <p:spPr>
          <a:xfrm>
            <a:off x="2697746" y="1070324"/>
            <a:ext cx="7014858"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Who? Offenders, facilitators. What is the hierarchy? Involvement in CCE and County Lines? How are victims identified?</a:t>
            </a:r>
          </a:p>
        </p:txBody>
      </p:sp>
      <p:pic>
        <p:nvPicPr>
          <p:cNvPr id="14" name="Graphic 13" descr="Car with solid fill">
            <a:extLst>
              <a:ext uri="{FF2B5EF4-FFF2-40B4-BE49-F238E27FC236}">
                <a16:creationId xmlns:a16="http://schemas.microsoft.com/office/drawing/2014/main" id="{117D5FCC-F4E0-31D1-E0F8-FF1E747F0FE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912333" y="3507354"/>
            <a:ext cx="817240" cy="817240"/>
          </a:xfrm>
          <a:prstGeom prst="rect">
            <a:avLst/>
          </a:prstGeom>
        </p:spPr>
      </p:pic>
      <p:sp>
        <p:nvSpPr>
          <p:cNvPr id="15" name="TextBox 14">
            <a:extLst>
              <a:ext uri="{FF2B5EF4-FFF2-40B4-BE49-F238E27FC236}">
                <a16:creationId xmlns:a16="http://schemas.microsoft.com/office/drawing/2014/main" id="{BAC79878-A526-8768-55A8-D02F8FAEC406}"/>
              </a:ext>
            </a:extLst>
          </p:cNvPr>
          <p:cNvSpPr txBox="1"/>
          <p:nvPr/>
        </p:nvSpPr>
        <p:spPr>
          <a:xfrm>
            <a:off x="2679242" y="3527878"/>
            <a:ext cx="7122899" cy="923330"/>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Travel- vehicles (including registration numbers), taxis, public transport. How are victims transported? How are drugs/firearms transported?</a:t>
            </a:r>
          </a:p>
        </p:txBody>
      </p:sp>
      <p:pic>
        <p:nvPicPr>
          <p:cNvPr id="17" name="Graphic 16" descr="Marker with solid fill">
            <a:extLst>
              <a:ext uri="{FF2B5EF4-FFF2-40B4-BE49-F238E27FC236}">
                <a16:creationId xmlns:a16="http://schemas.microsoft.com/office/drawing/2014/main" id="{4A373205-BD8A-6FCF-5C9E-F55B88BF858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930837" y="1929351"/>
            <a:ext cx="673224" cy="673224"/>
          </a:xfrm>
          <a:prstGeom prst="rect">
            <a:avLst/>
          </a:prstGeom>
        </p:spPr>
      </p:pic>
      <p:sp>
        <p:nvSpPr>
          <p:cNvPr id="18" name="TextBox 17">
            <a:extLst>
              <a:ext uri="{FF2B5EF4-FFF2-40B4-BE49-F238E27FC236}">
                <a16:creationId xmlns:a16="http://schemas.microsoft.com/office/drawing/2014/main" id="{5BF86E3F-FE59-345E-8619-9624CBF7D010}"/>
              </a:ext>
            </a:extLst>
          </p:cNvPr>
          <p:cNvSpPr txBox="1"/>
          <p:nvPr/>
        </p:nvSpPr>
        <p:spPr>
          <a:xfrm>
            <a:off x="2695519" y="1962762"/>
            <a:ext cx="7014857"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Where? What areas are most affected? Where are county lines operating? Storage locations</a:t>
            </a:r>
          </a:p>
        </p:txBody>
      </p:sp>
      <p:pic>
        <p:nvPicPr>
          <p:cNvPr id="22" name="Graphic 21" descr="Smart Phone with solid fill">
            <a:extLst>
              <a:ext uri="{FF2B5EF4-FFF2-40B4-BE49-F238E27FC236}">
                <a16:creationId xmlns:a16="http://schemas.microsoft.com/office/drawing/2014/main" id="{D45FFEAB-BD12-C655-3799-79380EA9B7C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932782" y="2764893"/>
            <a:ext cx="673224" cy="673224"/>
          </a:xfrm>
          <a:prstGeom prst="rect">
            <a:avLst/>
          </a:prstGeom>
        </p:spPr>
      </p:pic>
      <p:sp>
        <p:nvSpPr>
          <p:cNvPr id="23" name="TextBox 22">
            <a:extLst>
              <a:ext uri="{FF2B5EF4-FFF2-40B4-BE49-F238E27FC236}">
                <a16:creationId xmlns:a16="http://schemas.microsoft.com/office/drawing/2014/main" id="{069117F1-45DE-F232-974B-BA52FAE0D041}"/>
              </a:ext>
            </a:extLst>
          </p:cNvPr>
          <p:cNvSpPr txBox="1"/>
          <p:nvPr/>
        </p:nvSpPr>
        <p:spPr>
          <a:xfrm>
            <a:off x="2699690" y="2776898"/>
            <a:ext cx="7014856" cy="646331"/>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Phone numbers, social media accounts, etc used by offenders. County line numbers</a:t>
            </a:r>
          </a:p>
        </p:txBody>
      </p:sp>
      <p:sp>
        <p:nvSpPr>
          <p:cNvPr id="5" name="TextBox 4">
            <a:extLst>
              <a:ext uri="{FF2B5EF4-FFF2-40B4-BE49-F238E27FC236}">
                <a16:creationId xmlns:a16="http://schemas.microsoft.com/office/drawing/2014/main" id="{EFBAC278-7667-B512-2BB5-81064F3CC0ED}"/>
              </a:ext>
            </a:extLst>
          </p:cNvPr>
          <p:cNvSpPr txBox="1"/>
          <p:nvPr/>
        </p:nvSpPr>
        <p:spPr>
          <a:xfrm>
            <a:off x="2680708" y="4458993"/>
            <a:ext cx="7519748" cy="1200329"/>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What crime types are prevalent? Links to OIC and MSHT? Developing trends- e.g. new drug and effects. What vulnerabilities are exploited? How are criminal proceeds laundered/managed? Access to firearms and weapons?</a:t>
            </a:r>
          </a:p>
        </p:txBody>
      </p:sp>
      <p:pic>
        <p:nvPicPr>
          <p:cNvPr id="7" name="Graphic 6" descr="Question Mark with solid fill">
            <a:extLst>
              <a:ext uri="{FF2B5EF4-FFF2-40B4-BE49-F238E27FC236}">
                <a16:creationId xmlns:a16="http://schemas.microsoft.com/office/drawing/2014/main" id="{47186D33-9B13-D730-080A-2519C0F223A6}"/>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1947872" y="4558382"/>
            <a:ext cx="673222" cy="673222"/>
          </a:xfrm>
          <a:prstGeom prst="rect">
            <a:avLst/>
          </a:prstGeom>
        </p:spPr>
      </p:pic>
      <p:sp>
        <p:nvSpPr>
          <p:cNvPr id="6" name="Title 1">
            <a:extLst>
              <a:ext uri="{FF2B5EF4-FFF2-40B4-BE49-F238E27FC236}">
                <a16:creationId xmlns:a16="http://schemas.microsoft.com/office/drawing/2014/main" id="{E32751AE-0068-A14A-84B4-B85309DA83D1}"/>
              </a:ext>
            </a:extLst>
          </p:cNvPr>
          <p:cNvSpPr txBox="1">
            <a:spLocks/>
          </p:cNvSpPr>
          <p:nvPr/>
        </p:nvSpPr>
        <p:spPr>
          <a:xfrm>
            <a:off x="1524000" y="0"/>
            <a:ext cx="4906888" cy="607088"/>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sz="3200">
                <a:solidFill>
                  <a:srgbClr val="FFFFFF"/>
                </a:solidFill>
                <a:latin typeface="Arial"/>
              </a:rPr>
              <a:t>Intelligence Requirements</a:t>
            </a:r>
          </a:p>
        </p:txBody>
      </p:sp>
      <p:sp>
        <p:nvSpPr>
          <p:cNvPr id="2" name="TextBox 1">
            <a:extLst>
              <a:ext uri="{FF2B5EF4-FFF2-40B4-BE49-F238E27FC236}">
                <a16:creationId xmlns:a16="http://schemas.microsoft.com/office/drawing/2014/main" id="{B2134E6F-EE7A-816B-8FA2-0935763AE615}"/>
              </a:ext>
            </a:extLst>
          </p:cNvPr>
          <p:cNvSpPr txBox="1"/>
          <p:nvPr/>
        </p:nvSpPr>
        <p:spPr>
          <a:xfrm>
            <a:off x="7320136" y="68918"/>
            <a:ext cx="3055412" cy="707886"/>
          </a:xfrm>
          <a:prstGeom prst="rect">
            <a:avLst/>
          </a:prstGeom>
          <a:noFill/>
        </p:spPr>
        <p:txBody>
          <a:bodyPr wrap="square" rtlCol="0">
            <a:spAutoFit/>
          </a:bodyPr>
          <a:lstStyle/>
          <a:p>
            <a:pPr defTabSz="914446" eaLnBrk="0" fontAlgn="base" hangingPunct="0">
              <a:spcBef>
                <a:spcPct val="0"/>
              </a:spcBef>
              <a:spcAft>
                <a:spcPct val="0"/>
              </a:spcAft>
            </a:pPr>
            <a:r>
              <a:rPr lang="en-GB" sz="2000">
                <a:solidFill>
                  <a:srgbClr val="FFFFFF"/>
                </a:solidFill>
                <a:latin typeface="Arial" panose="020B0604020202020204" pitchFamily="34" charset="0"/>
              </a:rPr>
              <a:t>Serious &amp; Organised Crime SOC</a:t>
            </a:r>
          </a:p>
        </p:txBody>
      </p:sp>
      <p:pic>
        <p:nvPicPr>
          <p:cNvPr id="13" name="Picture 12" descr="A black and white logo&#10;&#10;Description automatically generated">
            <a:extLst>
              <a:ext uri="{FF2B5EF4-FFF2-40B4-BE49-F238E27FC236}">
                <a16:creationId xmlns:a16="http://schemas.microsoft.com/office/drawing/2014/main" id="{9FCE49B4-4B6E-45AF-3F76-BA5903EB60FE}"/>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816080" y="5877273"/>
            <a:ext cx="1390874" cy="747309"/>
          </a:xfrm>
          <a:prstGeom prst="rect">
            <a:avLst/>
          </a:prstGeom>
        </p:spPr>
      </p:pic>
    </p:spTree>
    <p:extLst>
      <p:ext uri="{BB962C8B-B14F-4D97-AF65-F5344CB8AC3E}">
        <p14:creationId xmlns:p14="http://schemas.microsoft.com/office/powerpoint/2010/main" val="13552383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5AC2-C8BD-F106-6EE9-D23D29002CCF}"/>
              </a:ext>
            </a:extLst>
          </p:cNvPr>
          <p:cNvSpPr txBox="1">
            <a:spLocks/>
          </p:cNvSpPr>
          <p:nvPr/>
        </p:nvSpPr>
        <p:spPr>
          <a:xfrm>
            <a:off x="1981200" y="0"/>
            <a:ext cx="8229600" cy="908720"/>
          </a:xfrm>
          <a:prstGeom prst="rect">
            <a:avLst/>
          </a:prstGeom>
        </p:spPr>
        <p:txBody>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defTabSz="914446"/>
            <a:r>
              <a:rPr lang="en-GB">
                <a:solidFill>
                  <a:srgbClr val="FFFFFF"/>
                </a:solidFill>
                <a:latin typeface="Arial"/>
              </a:rPr>
              <a:t>Intelligence Requirements</a:t>
            </a:r>
          </a:p>
        </p:txBody>
      </p:sp>
      <p:sp>
        <p:nvSpPr>
          <p:cNvPr id="4" name="TextBox 3">
            <a:extLst>
              <a:ext uri="{FF2B5EF4-FFF2-40B4-BE49-F238E27FC236}">
                <a16:creationId xmlns:a16="http://schemas.microsoft.com/office/drawing/2014/main" id="{B69ECEAE-86C4-84AD-3174-DD1D4F8919CF}"/>
              </a:ext>
            </a:extLst>
          </p:cNvPr>
          <p:cNvSpPr txBox="1"/>
          <p:nvPr/>
        </p:nvSpPr>
        <p:spPr>
          <a:xfrm>
            <a:off x="1847528" y="897978"/>
            <a:ext cx="7571184" cy="3416320"/>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No matter how insignificant or trivial information may seem, it may provide the missing piece of the puzzle and could be key in helping to safeguard victims and prevent crime, as well prosecuting offenders to keep our communities safe. </a:t>
            </a: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r>
              <a:rPr lang="en-GB">
                <a:solidFill>
                  <a:srgbClr val="FFFFFF"/>
                </a:solidFill>
                <a:latin typeface="Arial" panose="020B0604020202020204" pitchFamily="34" charset="0"/>
              </a:rPr>
              <a:t>West Yorkshire Police have a wealth of posters and other literature available on current campaigns as well as information on the Force website at </a:t>
            </a:r>
            <a:r>
              <a:rPr lang="en-GB">
                <a:solidFill>
                  <a:srgbClr val="FFFFFF"/>
                </a:solidFill>
                <a:latin typeface="Arial" panose="020B0604020202020204" pitchFamily="34" charset="0"/>
                <a:hlinkClick r:id="rId3">
                  <a:extLst>
                    <a:ext uri="{A12FA001-AC4F-418D-AE19-62706E023703}">
                      <ahyp:hlinkClr xmlns:ahyp="http://schemas.microsoft.com/office/drawing/2018/hyperlinkcolor" val="tx"/>
                    </a:ext>
                  </a:extLst>
                </a:hlinkClick>
              </a:rPr>
              <a:t>https://www.westyorkshire.police.uk/</a:t>
            </a:r>
            <a:endParaRPr lang="en-GB">
              <a:solidFill>
                <a:srgbClr val="FFFFFF"/>
              </a:solidFill>
              <a:latin typeface="Arial" panose="020B0604020202020204" pitchFamily="34" charset="0"/>
            </a:endParaRP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endParaRPr lang="en-GB">
              <a:solidFill>
                <a:srgbClr val="FFFFFF"/>
              </a:solidFill>
              <a:latin typeface="Arial" panose="020B0604020202020204" pitchFamily="34" charset="0"/>
            </a:endParaRPr>
          </a:p>
          <a:p>
            <a:pPr defTabSz="914446" eaLnBrk="0" fontAlgn="base" hangingPunct="0">
              <a:spcBef>
                <a:spcPct val="0"/>
              </a:spcBef>
              <a:spcAft>
                <a:spcPct val="0"/>
              </a:spcAft>
            </a:pPr>
            <a:endParaRPr lang="en-GB">
              <a:solidFill>
                <a:srgbClr val="FFFFFF"/>
              </a:solidFill>
              <a:latin typeface="Arial" panose="020B0604020202020204" pitchFamily="34" charset="0"/>
            </a:endParaRPr>
          </a:p>
        </p:txBody>
      </p:sp>
      <p:sp>
        <p:nvSpPr>
          <p:cNvPr id="6" name="TextBox 5">
            <a:extLst>
              <a:ext uri="{FF2B5EF4-FFF2-40B4-BE49-F238E27FC236}">
                <a16:creationId xmlns:a16="http://schemas.microsoft.com/office/drawing/2014/main" id="{45FDC131-7FD0-2BB3-7C41-D85A7CC5AD02}"/>
              </a:ext>
            </a:extLst>
          </p:cNvPr>
          <p:cNvSpPr txBox="1"/>
          <p:nvPr/>
        </p:nvSpPr>
        <p:spPr>
          <a:xfrm>
            <a:off x="5082716" y="4124548"/>
            <a:ext cx="2026568" cy="369332"/>
          </a:xfrm>
          <a:prstGeom prst="rect">
            <a:avLst/>
          </a:prstGeom>
          <a:noFill/>
        </p:spPr>
        <p:txBody>
          <a:bodyPr wrap="square" rtlCol="0">
            <a:spAutoFit/>
          </a:bodyPr>
          <a:lstStyle/>
          <a:p>
            <a:pPr defTabSz="914446" eaLnBrk="0" fontAlgn="base" hangingPunct="0">
              <a:spcBef>
                <a:spcPct val="0"/>
              </a:spcBef>
              <a:spcAft>
                <a:spcPct val="0"/>
              </a:spcAft>
            </a:pPr>
            <a:r>
              <a:rPr lang="en-GB">
                <a:solidFill>
                  <a:srgbClr val="FFFFFF"/>
                </a:solidFill>
                <a:latin typeface="Arial" panose="020B0604020202020204" pitchFamily="34" charset="0"/>
              </a:rPr>
              <a:t>QR Code for PIP:</a:t>
            </a:r>
          </a:p>
        </p:txBody>
      </p:sp>
      <p:grpSp>
        <p:nvGrpSpPr>
          <p:cNvPr id="13" name="Group 12">
            <a:extLst>
              <a:ext uri="{FF2B5EF4-FFF2-40B4-BE49-F238E27FC236}">
                <a16:creationId xmlns:a16="http://schemas.microsoft.com/office/drawing/2014/main" id="{603D8D30-BAAF-E07E-13EE-31DE47CBF37A}"/>
              </a:ext>
            </a:extLst>
          </p:cNvPr>
          <p:cNvGrpSpPr/>
          <p:nvPr/>
        </p:nvGrpSpPr>
        <p:grpSpPr>
          <a:xfrm>
            <a:off x="5196000" y="4581128"/>
            <a:ext cx="1800000" cy="1800000"/>
            <a:chOff x="457200" y="4037298"/>
            <a:chExt cx="1800000" cy="1800000"/>
          </a:xfrm>
        </p:grpSpPr>
        <p:sp>
          <p:nvSpPr>
            <p:cNvPr id="12" name="Rectangle: Rounded Corners 11">
              <a:extLst>
                <a:ext uri="{FF2B5EF4-FFF2-40B4-BE49-F238E27FC236}">
                  <a16:creationId xmlns:a16="http://schemas.microsoft.com/office/drawing/2014/main" id="{E0254DC8-19D7-E829-243F-789E76D50063}"/>
                </a:ext>
              </a:extLst>
            </p:cNvPr>
            <p:cNvSpPr/>
            <p:nvPr/>
          </p:nvSpPr>
          <p:spPr>
            <a:xfrm>
              <a:off x="457200" y="4037298"/>
              <a:ext cx="1800000" cy="1800000"/>
            </a:xfrm>
            <a:prstGeom prst="roundRect">
              <a:avLst>
                <a:gd name="adj" fmla="val 28504"/>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914446" eaLnBrk="0" fontAlgn="base" hangingPunct="0">
                <a:spcBef>
                  <a:spcPct val="0"/>
                </a:spcBef>
                <a:spcAft>
                  <a:spcPct val="0"/>
                </a:spcAft>
              </a:pPr>
              <a:endParaRPr lang="en-GB">
                <a:solidFill>
                  <a:srgbClr val="FFFFFF"/>
                </a:solidFill>
                <a:latin typeface="Arial"/>
              </a:endParaRPr>
            </a:p>
          </p:txBody>
        </p:sp>
        <p:pic>
          <p:nvPicPr>
            <p:cNvPr id="10" name="Picture 9" descr="A qr code on a white background&#10;&#10;Description automatically generated">
              <a:extLst>
                <a:ext uri="{FF2B5EF4-FFF2-40B4-BE49-F238E27FC236}">
                  <a16:creationId xmlns:a16="http://schemas.microsoft.com/office/drawing/2014/main" id="{42151866-1152-6A40-1B79-59D06E74C9B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99950" y="4080048"/>
              <a:ext cx="1714500" cy="1714500"/>
            </a:xfrm>
            <a:prstGeom prst="rect">
              <a:avLst/>
            </a:prstGeom>
          </p:spPr>
        </p:pic>
      </p:grpSp>
    </p:spTree>
    <p:extLst>
      <p:ext uri="{BB962C8B-B14F-4D97-AF65-F5344CB8AC3E}">
        <p14:creationId xmlns:p14="http://schemas.microsoft.com/office/powerpoint/2010/main" val="11641794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AA7C01E7D9294C90387EFF5BE8A9C8" ma:contentTypeVersion="16" ma:contentTypeDescription="Create a new document." ma:contentTypeScope="" ma:versionID="8ea01ce2275394fae9e68ece12159a8c">
  <xsd:schema xmlns:xsd="http://www.w3.org/2001/XMLSchema" xmlns:xs="http://www.w3.org/2001/XMLSchema" xmlns:p="http://schemas.microsoft.com/office/2006/metadata/properties" xmlns:ns2="6461d2cd-c272-48f9-bbef-7c2e823b2999" xmlns:ns3="f37ce047-4873-45a4-af0b-ace97f7f6fd3" targetNamespace="http://schemas.microsoft.com/office/2006/metadata/properties" ma:root="true" ma:fieldsID="6b0edde44833fb2a7d0e7cb1c9f40cee" ns2:_="" ns3:_="">
    <xsd:import namespace="6461d2cd-c272-48f9-bbef-7c2e823b2999"/>
    <xsd:import namespace="f37ce047-4873-45a4-af0b-ace97f7f6fd3"/>
    <xsd:element name="properties">
      <xsd:complexType>
        <xsd:sequence>
          <xsd:element name="documentManagement">
            <xsd:complexType>
              <xsd:all>
                <xsd:element ref="ns2:LL" minOccurs="0"/>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461d2cd-c272-48f9-bbef-7c2e823b2999" elementFormDefault="qualified">
    <xsd:import namespace="http://schemas.microsoft.com/office/2006/documentManagement/types"/>
    <xsd:import namespace="http://schemas.microsoft.com/office/infopath/2007/PartnerControls"/>
    <xsd:element name="LL" ma:index="8" nillable="true" ma:displayName="LL" ma:description="Updates for Annual Report 22_23" ma:format="Dropdown" ma:list="UserInfo" ma:SharePointGroup="0" ma:internalName="LL">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e0797a0e-5026-480d-971d-550050c80170"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description="" ma:indexed="true"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37ce047-4873-45a4-af0b-ace97f7f6fd3"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5be88cc4-21af-4fa6-b2ea-94df7df7cc13}" ma:internalName="TaxCatchAll" ma:showField="CatchAllData" ma:web="f37ce047-4873-45a4-af0b-ace97f7f6fd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37ce047-4873-45a4-af0b-ace97f7f6fd3" xsi:nil="true"/>
    <LL xmlns="6461d2cd-c272-48f9-bbef-7c2e823b2999">
      <UserInfo>
        <DisplayName/>
        <AccountId xsi:nil="true"/>
        <AccountType/>
      </UserInfo>
    </LL>
    <lcf76f155ced4ddcb4097134ff3c332f xmlns="6461d2cd-c272-48f9-bbef-7c2e823b29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979B4AD-DA97-4D77-92E6-F1CD96DF1CC7}"/>
</file>

<file path=customXml/itemProps2.xml><?xml version="1.0" encoding="utf-8"?>
<ds:datastoreItem xmlns:ds="http://schemas.openxmlformats.org/officeDocument/2006/customXml" ds:itemID="{259CE3CB-47D0-4675-9976-106DD37F233B}"/>
</file>

<file path=customXml/itemProps3.xml><?xml version="1.0" encoding="utf-8"?>
<ds:datastoreItem xmlns:ds="http://schemas.openxmlformats.org/officeDocument/2006/customXml" ds:itemID="{181FFD1E-46FA-4ADC-9B8F-B332D0C3000A}"/>
</file>

<file path=docProps/app.xml><?xml version="1.0" encoding="utf-8"?>
<Properties xmlns="http://schemas.openxmlformats.org/officeDocument/2006/extended-properties" xmlns:vt="http://schemas.openxmlformats.org/officeDocument/2006/docPropsVTypes">
  <TotalTime>1</TotalTime>
  <Words>2061</Words>
  <Application>Microsoft Office PowerPoint</Application>
  <PresentationFormat>Widescreen</PresentationFormat>
  <Paragraphs>331</Paragraphs>
  <Slides>24</Slides>
  <Notes>15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Aptos</vt:lpstr>
      <vt:lpstr>Arial</vt:lpstr>
      <vt:lpstr>Symbol</vt:lpstr>
      <vt:lpstr>Default Design</vt:lpstr>
      <vt:lpstr>Intelligence &amp; Information</vt:lpstr>
      <vt:lpstr>Information vs Intelligence</vt:lpstr>
      <vt:lpstr>PowerPoint Presentation</vt:lpstr>
      <vt:lpstr>Partners</vt:lpstr>
      <vt:lpstr>Partnership Intelligence Portal (PIP)</vt:lpstr>
      <vt:lpstr>Partnership Intelligence Portal (PIP)</vt:lpstr>
      <vt:lpstr>PIP Flow of Information</vt:lpstr>
      <vt:lpstr>Intelligence Collection &amp; Interventions</vt:lpstr>
      <vt:lpstr>Examples from PIP</vt:lpstr>
      <vt:lpstr>Intelligence Collection &amp; Interventions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Maskill, Louise</dc:creator>
  <cp:lastModifiedBy>Maskill, Louise</cp:lastModifiedBy>
  <cp:revision>1</cp:revision>
  <dcterms:created xsi:type="dcterms:W3CDTF">2024-11-26T14:28:14Z</dcterms:created>
  <dcterms:modified xsi:type="dcterms:W3CDTF">2024-11-26T14:29:32Z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0x01010071AA7C01E7D9294C90387EFF5BE8A9C8</vt:lpwstr>
  </property>
</Properties>
</file>