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63"/>
  </p:notesMasterIdLst>
  <p:sldIdLst>
    <p:sldId id="258" r:id="rId6"/>
    <p:sldId id="263" r:id="rId7"/>
    <p:sldId id="261" r:id="rId8"/>
    <p:sldId id="313" r:id="rId9"/>
    <p:sldId id="314" r:id="rId10"/>
    <p:sldId id="315" r:id="rId11"/>
    <p:sldId id="316" r:id="rId12"/>
    <p:sldId id="317" r:id="rId13"/>
    <p:sldId id="318" r:id="rId14"/>
    <p:sldId id="319" r:id="rId15"/>
    <p:sldId id="266" r:id="rId16"/>
    <p:sldId id="267" r:id="rId17"/>
    <p:sldId id="268" r:id="rId18"/>
    <p:sldId id="259" r:id="rId19"/>
    <p:sldId id="269" r:id="rId20"/>
    <p:sldId id="276" r:id="rId21"/>
    <p:sldId id="337" r:id="rId22"/>
    <p:sldId id="350" r:id="rId23"/>
    <p:sldId id="270" r:id="rId24"/>
    <p:sldId id="351" r:id="rId25"/>
    <p:sldId id="320" r:id="rId26"/>
    <p:sldId id="271" r:id="rId27"/>
    <p:sldId id="272" r:id="rId28"/>
    <p:sldId id="277" r:id="rId29"/>
    <p:sldId id="324" r:id="rId30"/>
    <p:sldId id="256" r:id="rId31"/>
    <p:sldId id="257" r:id="rId32"/>
    <p:sldId id="357" r:id="rId33"/>
    <p:sldId id="358" r:id="rId34"/>
    <p:sldId id="260" r:id="rId35"/>
    <p:sldId id="323" r:id="rId36"/>
    <p:sldId id="280" r:id="rId37"/>
    <p:sldId id="352" r:id="rId38"/>
    <p:sldId id="354" r:id="rId39"/>
    <p:sldId id="281" r:id="rId40"/>
    <p:sldId id="353" r:id="rId41"/>
    <p:sldId id="283" r:id="rId42"/>
    <p:sldId id="338" r:id="rId43"/>
    <p:sldId id="326" r:id="rId44"/>
    <p:sldId id="325" r:id="rId45"/>
    <p:sldId id="327" r:id="rId46"/>
    <p:sldId id="287" r:id="rId47"/>
    <p:sldId id="328" r:id="rId48"/>
    <p:sldId id="286" r:id="rId49"/>
    <p:sldId id="285" r:id="rId50"/>
    <p:sldId id="284" r:id="rId51"/>
    <p:sldId id="288" r:id="rId52"/>
    <p:sldId id="290" r:id="rId53"/>
    <p:sldId id="291" r:id="rId54"/>
    <p:sldId id="292" r:id="rId55"/>
    <p:sldId id="296" r:id="rId56"/>
    <p:sldId id="322" r:id="rId57"/>
    <p:sldId id="344" r:id="rId58"/>
    <p:sldId id="346" r:id="rId59"/>
    <p:sldId id="345" r:id="rId60"/>
    <p:sldId id="311" r:id="rId61"/>
    <p:sldId id="309" r:id="rId6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9F8A2E-55BC-44AA-9726-F399BDF73D73}" v="160" dt="2023-01-12T13:03:06.9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4"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court, Karen" userId="054d8dbf-39f3-42ce-bd82-29f0f13cc2e0" providerId="ADAL" clId="{369F8A2E-55BC-44AA-9726-F399BDF73D73}"/>
    <pc:docChg chg="custSel addSld delSld modSld modNotesMaster">
      <pc:chgData name="Harcourt, Karen" userId="054d8dbf-39f3-42ce-bd82-29f0f13cc2e0" providerId="ADAL" clId="{369F8A2E-55BC-44AA-9726-F399BDF73D73}" dt="2023-01-12T13:08:36.854" v="163" actId="14100"/>
      <pc:docMkLst>
        <pc:docMk/>
      </pc:docMkLst>
      <pc:sldChg chg="modSp mod">
        <pc:chgData name="Harcourt, Karen" userId="054d8dbf-39f3-42ce-bd82-29f0f13cc2e0" providerId="ADAL" clId="{369F8A2E-55BC-44AA-9726-F399BDF73D73}" dt="2023-01-12T12:55:24.173" v="159" actId="20577"/>
        <pc:sldMkLst>
          <pc:docMk/>
          <pc:sldMk cId="2243323618" sldId="268"/>
        </pc:sldMkLst>
        <pc:spChg chg="mod">
          <ac:chgData name="Harcourt, Karen" userId="054d8dbf-39f3-42ce-bd82-29f0f13cc2e0" providerId="ADAL" clId="{369F8A2E-55BC-44AA-9726-F399BDF73D73}" dt="2023-01-12T12:55:24.173" v="159" actId="20577"/>
          <ac:spMkLst>
            <pc:docMk/>
            <pc:sldMk cId="2243323618" sldId="268"/>
            <ac:spMk id="3" creationId="{CF3A67CC-58C5-47AB-8DF6-5110FC19E082}"/>
          </ac:spMkLst>
        </pc:spChg>
      </pc:sldChg>
      <pc:sldChg chg="modSp mod">
        <pc:chgData name="Harcourt, Karen" userId="054d8dbf-39f3-42ce-bd82-29f0f13cc2e0" providerId="ADAL" clId="{369F8A2E-55BC-44AA-9726-F399BDF73D73}" dt="2023-01-12T13:08:36.854" v="163" actId="14100"/>
        <pc:sldMkLst>
          <pc:docMk/>
          <pc:sldMk cId="2700327423" sldId="290"/>
        </pc:sldMkLst>
        <pc:spChg chg="mod">
          <ac:chgData name="Harcourt, Karen" userId="054d8dbf-39f3-42ce-bd82-29f0f13cc2e0" providerId="ADAL" clId="{369F8A2E-55BC-44AA-9726-F399BDF73D73}" dt="2023-01-12T13:08:36.854" v="163" actId="14100"/>
          <ac:spMkLst>
            <pc:docMk/>
            <pc:sldMk cId="2700327423" sldId="290"/>
            <ac:spMk id="3" creationId="{E3CCBC65-5CA2-4B57-9F68-C433789DA950}"/>
          </ac:spMkLst>
        </pc:spChg>
      </pc:sldChg>
      <pc:sldChg chg="del">
        <pc:chgData name="Harcourt, Karen" userId="054d8dbf-39f3-42ce-bd82-29f0f13cc2e0" providerId="ADAL" clId="{369F8A2E-55BC-44AA-9726-F399BDF73D73}" dt="2023-01-12T12:56:22.509" v="160" actId="2696"/>
        <pc:sldMkLst>
          <pc:docMk/>
          <pc:sldMk cId="2334979038" sldId="353"/>
        </pc:sldMkLst>
      </pc:sldChg>
      <pc:sldChg chg="add">
        <pc:chgData name="Harcourt, Karen" userId="054d8dbf-39f3-42ce-bd82-29f0f13cc2e0" providerId="ADAL" clId="{369F8A2E-55BC-44AA-9726-F399BDF73D73}" dt="2023-01-12T12:56:30.132" v="161"/>
        <pc:sldMkLst>
          <pc:docMk/>
          <pc:sldMk cId="2930865389" sldId="353"/>
        </pc:sldMkLst>
      </pc:sldChg>
    </pc:docChg>
  </pc:docChgLst>
  <pc:docChgLst>
    <pc:chgData name="Harcourt, Karen" userId="054d8dbf-39f3-42ce-bd82-29f0f13cc2e0" providerId="ADAL" clId="{47A56AD0-99A7-41F0-B03B-FE1A34006789}"/>
    <pc:docChg chg="undo custSel addSld delSld modSld">
      <pc:chgData name="Harcourt, Karen" userId="054d8dbf-39f3-42ce-bd82-29f0f13cc2e0" providerId="ADAL" clId="{47A56AD0-99A7-41F0-B03B-FE1A34006789}" dt="2022-12-09T14:37:04.891" v="2890" actId="20577"/>
      <pc:docMkLst>
        <pc:docMk/>
      </pc:docMkLst>
      <pc:sldChg chg="modSp mod">
        <pc:chgData name="Harcourt, Karen" userId="054d8dbf-39f3-42ce-bd82-29f0f13cc2e0" providerId="ADAL" clId="{47A56AD0-99A7-41F0-B03B-FE1A34006789}" dt="2022-11-03T09:16:17.411" v="4" actId="120"/>
        <pc:sldMkLst>
          <pc:docMk/>
          <pc:sldMk cId="3578265762" sldId="256"/>
        </pc:sldMkLst>
        <pc:spChg chg="mod">
          <ac:chgData name="Harcourt, Karen" userId="054d8dbf-39f3-42ce-bd82-29f0f13cc2e0" providerId="ADAL" clId="{47A56AD0-99A7-41F0-B03B-FE1A34006789}" dt="2022-11-03T09:16:17.411" v="4" actId="120"/>
          <ac:spMkLst>
            <pc:docMk/>
            <pc:sldMk cId="3578265762" sldId="256"/>
            <ac:spMk id="2" creationId="{00000000-0000-0000-0000-000000000000}"/>
          </ac:spMkLst>
        </pc:spChg>
      </pc:sldChg>
      <pc:sldChg chg="modSp">
        <pc:chgData name="Harcourt, Karen" userId="054d8dbf-39f3-42ce-bd82-29f0f13cc2e0" providerId="ADAL" clId="{47A56AD0-99A7-41F0-B03B-FE1A34006789}" dt="2022-11-28T12:53:19.737" v="1225" actId="20577"/>
        <pc:sldMkLst>
          <pc:docMk/>
          <pc:sldMk cId="0" sldId="261"/>
        </pc:sldMkLst>
        <pc:spChg chg="mod">
          <ac:chgData name="Harcourt, Karen" userId="054d8dbf-39f3-42ce-bd82-29f0f13cc2e0" providerId="ADAL" clId="{47A56AD0-99A7-41F0-B03B-FE1A34006789}" dt="2022-11-28T12:53:19.737" v="1225" actId="20577"/>
          <ac:spMkLst>
            <pc:docMk/>
            <pc:sldMk cId="0" sldId="261"/>
            <ac:spMk id="7171" creationId="{F0A0E1EF-07E3-46B4-A3C4-F8E9EE787E7F}"/>
          </ac:spMkLst>
        </pc:spChg>
      </pc:sldChg>
      <pc:sldChg chg="modSp mod modAnim">
        <pc:chgData name="Harcourt, Karen" userId="054d8dbf-39f3-42ce-bd82-29f0f13cc2e0" providerId="ADAL" clId="{47A56AD0-99A7-41F0-B03B-FE1A34006789}" dt="2022-11-03T10:22:52.485" v="170" actId="27636"/>
        <pc:sldMkLst>
          <pc:docMk/>
          <pc:sldMk cId="3242439290" sldId="266"/>
        </pc:sldMkLst>
        <pc:spChg chg="mod">
          <ac:chgData name="Harcourt, Karen" userId="054d8dbf-39f3-42ce-bd82-29f0f13cc2e0" providerId="ADAL" clId="{47A56AD0-99A7-41F0-B03B-FE1A34006789}" dt="2022-11-03T10:22:52.485" v="170" actId="27636"/>
          <ac:spMkLst>
            <pc:docMk/>
            <pc:sldMk cId="3242439290" sldId="266"/>
            <ac:spMk id="3" creationId="{72F8B839-CCD8-4FD4-8BC0-A837080E0861}"/>
          </ac:spMkLst>
        </pc:spChg>
      </pc:sldChg>
      <pc:sldChg chg="modSp add del mod">
        <pc:chgData name="Harcourt, Karen" userId="054d8dbf-39f3-42ce-bd82-29f0f13cc2e0" providerId="ADAL" clId="{47A56AD0-99A7-41F0-B03B-FE1A34006789}" dt="2022-12-08T13:50:41.959" v="1621" actId="2696"/>
        <pc:sldMkLst>
          <pc:docMk/>
          <pc:sldMk cId="2243323618" sldId="268"/>
        </pc:sldMkLst>
        <pc:spChg chg="mod">
          <ac:chgData name="Harcourt, Karen" userId="054d8dbf-39f3-42ce-bd82-29f0f13cc2e0" providerId="ADAL" clId="{47A56AD0-99A7-41F0-B03B-FE1A34006789}" dt="2022-11-23T10:00:26.862" v="920" actId="20577"/>
          <ac:spMkLst>
            <pc:docMk/>
            <pc:sldMk cId="2243323618" sldId="268"/>
            <ac:spMk id="3" creationId="{CF3A67CC-58C5-47AB-8DF6-5110FC19E082}"/>
          </ac:spMkLst>
        </pc:spChg>
      </pc:sldChg>
      <pc:sldChg chg="modSp mod">
        <pc:chgData name="Harcourt, Karen" userId="054d8dbf-39f3-42ce-bd82-29f0f13cc2e0" providerId="ADAL" clId="{47A56AD0-99A7-41F0-B03B-FE1A34006789}" dt="2022-11-03T09:46:51.373" v="96" actId="20577"/>
        <pc:sldMkLst>
          <pc:docMk/>
          <pc:sldMk cId="969497141" sldId="270"/>
        </pc:sldMkLst>
        <pc:spChg chg="mod">
          <ac:chgData name="Harcourt, Karen" userId="054d8dbf-39f3-42ce-bd82-29f0f13cc2e0" providerId="ADAL" clId="{47A56AD0-99A7-41F0-B03B-FE1A34006789}" dt="2022-11-03T09:46:51.373" v="96" actId="20577"/>
          <ac:spMkLst>
            <pc:docMk/>
            <pc:sldMk cId="969497141" sldId="270"/>
            <ac:spMk id="3" creationId="{F7343935-6960-427B-8E07-2BA2BCF8D562}"/>
          </ac:spMkLst>
        </pc:spChg>
      </pc:sldChg>
      <pc:sldChg chg="modSp">
        <pc:chgData name="Harcourt, Karen" userId="054d8dbf-39f3-42ce-bd82-29f0f13cc2e0" providerId="ADAL" clId="{47A56AD0-99A7-41F0-B03B-FE1A34006789}" dt="2022-12-02T07:35:23.562" v="1267" actId="20577"/>
        <pc:sldMkLst>
          <pc:docMk/>
          <pc:sldMk cId="1799281034" sldId="276"/>
        </pc:sldMkLst>
        <pc:graphicFrameChg chg="mod">
          <ac:chgData name="Harcourt, Karen" userId="054d8dbf-39f3-42ce-bd82-29f0f13cc2e0" providerId="ADAL" clId="{47A56AD0-99A7-41F0-B03B-FE1A34006789}" dt="2022-12-02T07:35:23.562" v="1267" actId="20577"/>
          <ac:graphicFrameMkLst>
            <pc:docMk/>
            <pc:sldMk cId="1799281034" sldId="276"/>
            <ac:graphicFrameMk id="4" creationId="{5EF7A6DF-7F86-4BA9-8423-CB2D46B6F931}"/>
          </ac:graphicFrameMkLst>
        </pc:graphicFrameChg>
      </pc:sldChg>
      <pc:sldChg chg="modSp mod">
        <pc:chgData name="Harcourt, Karen" userId="054d8dbf-39f3-42ce-bd82-29f0f13cc2e0" providerId="ADAL" clId="{47A56AD0-99A7-41F0-B03B-FE1A34006789}" dt="2022-12-09T14:20:38.515" v="2037" actId="20577"/>
        <pc:sldMkLst>
          <pc:docMk/>
          <pc:sldMk cId="2869278606" sldId="277"/>
        </pc:sldMkLst>
        <pc:spChg chg="mod">
          <ac:chgData name="Harcourt, Karen" userId="054d8dbf-39f3-42ce-bd82-29f0f13cc2e0" providerId="ADAL" clId="{47A56AD0-99A7-41F0-B03B-FE1A34006789}" dt="2022-12-09T14:20:38.515" v="2037" actId="20577"/>
          <ac:spMkLst>
            <pc:docMk/>
            <pc:sldMk cId="2869278606" sldId="277"/>
            <ac:spMk id="3" creationId="{AF652148-0906-4F65-AE49-9ECF6861C3C6}"/>
          </ac:spMkLst>
        </pc:spChg>
      </pc:sldChg>
      <pc:sldChg chg="del">
        <pc:chgData name="Harcourt, Karen" userId="054d8dbf-39f3-42ce-bd82-29f0f13cc2e0" providerId="ADAL" clId="{47A56AD0-99A7-41F0-B03B-FE1A34006789}" dt="2022-11-17T16:13:47.739" v="593" actId="2696"/>
        <pc:sldMkLst>
          <pc:docMk/>
          <pc:sldMk cId="2610830828" sldId="278"/>
        </pc:sldMkLst>
      </pc:sldChg>
      <pc:sldChg chg="del">
        <pc:chgData name="Harcourt, Karen" userId="054d8dbf-39f3-42ce-bd82-29f0f13cc2e0" providerId="ADAL" clId="{47A56AD0-99A7-41F0-B03B-FE1A34006789}" dt="2022-12-09T11:41:12.649" v="2013" actId="2696"/>
        <pc:sldMkLst>
          <pc:docMk/>
          <pc:sldMk cId="839764911" sldId="279"/>
        </pc:sldMkLst>
      </pc:sldChg>
      <pc:sldChg chg="add">
        <pc:chgData name="Harcourt, Karen" userId="054d8dbf-39f3-42ce-bd82-29f0f13cc2e0" providerId="ADAL" clId="{47A56AD0-99A7-41F0-B03B-FE1A34006789}" dt="2022-12-09T11:39:42.493" v="2012"/>
        <pc:sldMkLst>
          <pc:docMk/>
          <pc:sldMk cId="519687479" sldId="280"/>
        </pc:sldMkLst>
      </pc:sldChg>
      <pc:sldChg chg="del">
        <pc:chgData name="Harcourt, Karen" userId="054d8dbf-39f3-42ce-bd82-29f0f13cc2e0" providerId="ADAL" clId="{47A56AD0-99A7-41F0-B03B-FE1A34006789}" dt="2022-12-09T11:39:36.805" v="2011" actId="2696"/>
        <pc:sldMkLst>
          <pc:docMk/>
          <pc:sldMk cId="1135945172" sldId="280"/>
        </pc:sldMkLst>
      </pc:sldChg>
      <pc:sldChg chg="modAnim">
        <pc:chgData name="Harcourt, Karen" userId="054d8dbf-39f3-42ce-bd82-29f0f13cc2e0" providerId="ADAL" clId="{47A56AD0-99A7-41F0-B03B-FE1A34006789}" dt="2022-11-03T10:12:46.042" v="148"/>
        <pc:sldMkLst>
          <pc:docMk/>
          <pc:sldMk cId="3527176250" sldId="281"/>
        </pc:sldMkLst>
      </pc:sldChg>
      <pc:sldChg chg="modSp mod modAnim">
        <pc:chgData name="Harcourt, Karen" userId="054d8dbf-39f3-42ce-bd82-29f0f13cc2e0" providerId="ADAL" clId="{47A56AD0-99A7-41F0-B03B-FE1A34006789}" dt="2022-12-01T12:39:11.746" v="1245" actId="20577"/>
        <pc:sldMkLst>
          <pc:docMk/>
          <pc:sldMk cId="2107677496" sldId="283"/>
        </pc:sldMkLst>
        <pc:spChg chg="mod">
          <ac:chgData name="Harcourt, Karen" userId="054d8dbf-39f3-42ce-bd82-29f0f13cc2e0" providerId="ADAL" clId="{47A56AD0-99A7-41F0-B03B-FE1A34006789}" dt="2022-12-01T12:39:11.746" v="1245" actId="20577"/>
          <ac:spMkLst>
            <pc:docMk/>
            <pc:sldMk cId="2107677496" sldId="283"/>
            <ac:spMk id="3" creationId="{002F919D-B3FE-4169-BA45-7FF4E770B76D}"/>
          </ac:spMkLst>
        </pc:spChg>
      </pc:sldChg>
      <pc:sldChg chg="modAnim">
        <pc:chgData name="Harcourt, Karen" userId="054d8dbf-39f3-42ce-bd82-29f0f13cc2e0" providerId="ADAL" clId="{47A56AD0-99A7-41F0-B03B-FE1A34006789}" dt="2022-11-03T10:18:12.710" v="152"/>
        <pc:sldMkLst>
          <pc:docMk/>
          <pc:sldMk cId="2806786415" sldId="284"/>
        </pc:sldMkLst>
      </pc:sldChg>
      <pc:sldChg chg="modAnim">
        <pc:chgData name="Harcourt, Karen" userId="054d8dbf-39f3-42ce-bd82-29f0f13cc2e0" providerId="ADAL" clId="{47A56AD0-99A7-41F0-B03B-FE1A34006789}" dt="2022-11-03T10:17:43.325" v="151"/>
        <pc:sldMkLst>
          <pc:docMk/>
          <pc:sldMk cId="1023063881" sldId="285"/>
        </pc:sldMkLst>
      </pc:sldChg>
      <pc:sldChg chg="modAnim">
        <pc:chgData name="Harcourt, Karen" userId="054d8dbf-39f3-42ce-bd82-29f0f13cc2e0" providerId="ADAL" clId="{47A56AD0-99A7-41F0-B03B-FE1A34006789}" dt="2022-11-03T10:15:26.403" v="150"/>
        <pc:sldMkLst>
          <pc:docMk/>
          <pc:sldMk cId="4108797248" sldId="287"/>
        </pc:sldMkLst>
      </pc:sldChg>
      <pc:sldChg chg="del">
        <pc:chgData name="Harcourt, Karen" userId="054d8dbf-39f3-42ce-bd82-29f0f13cc2e0" providerId="ADAL" clId="{47A56AD0-99A7-41F0-B03B-FE1A34006789}" dt="2022-11-23T09:57:38.244" v="756" actId="2696"/>
        <pc:sldMkLst>
          <pc:docMk/>
          <pc:sldMk cId="584013147" sldId="289"/>
        </pc:sldMkLst>
      </pc:sldChg>
      <pc:sldChg chg="modSp mod">
        <pc:chgData name="Harcourt, Karen" userId="054d8dbf-39f3-42ce-bd82-29f0f13cc2e0" providerId="ADAL" clId="{47A56AD0-99A7-41F0-B03B-FE1A34006789}" dt="2022-11-04T14:48:12.058" v="210" actId="20577"/>
        <pc:sldMkLst>
          <pc:docMk/>
          <pc:sldMk cId="2700327423" sldId="290"/>
        </pc:sldMkLst>
        <pc:spChg chg="mod">
          <ac:chgData name="Harcourt, Karen" userId="054d8dbf-39f3-42ce-bd82-29f0f13cc2e0" providerId="ADAL" clId="{47A56AD0-99A7-41F0-B03B-FE1A34006789}" dt="2022-11-04T14:48:12.058" v="210" actId="20577"/>
          <ac:spMkLst>
            <pc:docMk/>
            <pc:sldMk cId="2700327423" sldId="290"/>
            <ac:spMk id="3" creationId="{E3CCBC65-5CA2-4B57-9F68-C433789DA950}"/>
          </ac:spMkLst>
        </pc:spChg>
      </pc:sldChg>
      <pc:sldChg chg="modSp mod">
        <pc:chgData name="Harcourt, Karen" userId="054d8dbf-39f3-42ce-bd82-29f0f13cc2e0" providerId="ADAL" clId="{47A56AD0-99A7-41F0-B03B-FE1A34006789}" dt="2022-12-08T14:07:43.149" v="1939" actId="20577"/>
        <pc:sldMkLst>
          <pc:docMk/>
          <pc:sldMk cId="2779410954" sldId="296"/>
        </pc:sldMkLst>
        <pc:spChg chg="mod">
          <ac:chgData name="Harcourt, Karen" userId="054d8dbf-39f3-42ce-bd82-29f0f13cc2e0" providerId="ADAL" clId="{47A56AD0-99A7-41F0-B03B-FE1A34006789}" dt="2022-12-08T14:07:43.149" v="1939" actId="20577"/>
          <ac:spMkLst>
            <pc:docMk/>
            <pc:sldMk cId="2779410954" sldId="296"/>
            <ac:spMk id="3" creationId="{F2A41A18-9B25-4430-ACA9-D11FCA86B556}"/>
          </ac:spMkLst>
        </pc:spChg>
      </pc:sldChg>
      <pc:sldChg chg="modSp mod modAnim">
        <pc:chgData name="Harcourt, Karen" userId="054d8dbf-39f3-42ce-bd82-29f0f13cc2e0" providerId="ADAL" clId="{47A56AD0-99A7-41F0-B03B-FE1A34006789}" dt="2022-11-24T11:47:38.292" v="1188" actId="27636"/>
        <pc:sldMkLst>
          <pc:docMk/>
          <pc:sldMk cId="594185136" sldId="298"/>
        </pc:sldMkLst>
        <pc:spChg chg="mod">
          <ac:chgData name="Harcourt, Karen" userId="054d8dbf-39f3-42ce-bd82-29f0f13cc2e0" providerId="ADAL" clId="{47A56AD0-99A7-41F0-B03B-FE1A34006789}" dt="2022-11-24T11:47:38.292" v="1188" actId="27636"/>
          <ac:spMkLst>
            <pc:docMk/>
            <pc:sldMk cId="594185136" sldId="298"/>
            <ac:spMk id="3" creationId="{753BBC23-1EA3-4698-8BF9-D84BF84B30FD}"/>
          </ac:spMkLst>
        </pc:spChg>
      </pc:sldChg>
      <pc:sldChg chg="modAnim">
        <pc:chgData name="Harcourt, Karen" userId="054d8dbf-39f3-42ce-bd82-29f0f13cc2e0" providerId="ADAL" clId="{47A56AD0-99A7-41F0-B03B-FE1A34006789}" dt="2022-11-03T10:18:58.733" v="153"/>
        <pc:sldMkLst>
          <pc:docMk/>
          <pc:sldMk cId="2976566706" sldId="299"/>
        </pc:sldMkLst>
      </pc:sldChg>
      <pc:sldChg chg="modSp mod modAnim">
        <pc:chgData name="Harcourt, Karen" userId="054d8dbf-39f3-42ce-bd82-29f0f13cc2e0" providerId="ADAL" clId="{47A56AD0-99A7-41F0-B03B-FE1A34006789}" dt="2022-11-24T11:46:18.991" v="1128" actId="27636"/>
        <pc:sldMkLst>
          <pc:docMk/>
          <pc:sldMk cId="2708554490" sldId="300"/>
        </pc:sldMkLst>
        <pc:spChg chg="mod">
          <ac:chgData name="Harcourt, Karen" userId="054d8dbf-39f3-42ce-bd82-29f0f13cc2e0" providerId="ADAL" clId="{47A56AD0-99A7-41F0-B03B-FE1A34006789}" dt="2022-11-24T11:46:18.991" v="1128" actId="27636"/>
          <ac:spMkLst>
            <pc:docMk/>
            <pc:sldMk cId="2708554490" sldId="300"/>
            <ac:spMk id="3" creationId="{F4C0E3E6-2E86-4A2B-B2B5-F010FA7CDAC9}"/>
          </ac:spMkLst>
        </pc:spChg>
      </pc:sldChg>
      <pc:sldChg chg="modSp mod modAnim">
        <pc:chgData name="Harcourt, Karen" userId="054d8dbf-39f3-42ce-bd82-29f0f13cc2e0" providerId="ADAL" clId="{47A56AD0-99A7-41F0-B03B-FE1A34006789}" dt="2022-11-23T09:59:02.246" v="838" actId="20577"/>
        <pc:sldMkLst>
          <pc:docMk/>
          <pc:sldMk cId="2463393900" sldId="303"/>
        </pc:sldMkLst>
        <pc:spChg chg="mod">
          <ac:chgData name="Harcourt, Karen" userId="054d8dbf-39f3-42ce-bd82-29f0f13cc2e0" providerId="ADAL" clId="{47A56AD0-99A7-41F0-B03B-FE1A34006789}" dt="2022-11-23T09:59:02.246" v="838" actId="20577"/>
          <ac:spMkLst>
            <pc:docMk/>
            <pc:sldMk cId="2463393900" sldId="303"/>
            <ac:spMk id="3" creationId="{E58B98CE-2B06-43D8-ADFC-E42A6412A68C}"/>
          </ac:spMkLst>
        </pc:spChg>
      </pc:sldChg>
      <pc:sldChg chg="modAnim">
        <pc:chgData name="Harcourt, Karen" userId="054d8dbf-39f3-42ce-bd82-29f0f13cc2e0" providerId="ADAL" clId="{47A56AD0-99A7-41F0-B03B-FE1A34006789}" dt="2022-11-03T10:20:00.428" v="158"/>
        <pc:sldMkLst>
          <pc:docMk/>
          <pc:sldMk cId="1959726355" sldId="304"/>
        </pc:sldMkLst>
      </pc:sldChg>
      <pc:sldChg chg="modAnim">
        <pc:chgData name="Harcourt, Karen" userId="054d8dbf-39f3-42ce-bd82-29f0f13cc2e0" providerId="ADAL" clId="{47A56AD0-99A7-41F0-B03B-FE1A34006789}" dt="2022-11-03T10:20:57.365" v="163"/>
        <pc:sldMkLst>
          <pc:docMk/>
          <pc:sldMk cId="901095798" sldId="306"/>
        </pc:sldMkLst>
      </pc:sldChg>
      <pc:sldChg chg="modSp del mod modAnim">
        <pc:chgData name="Harcourt, Karen" userId="054d8dbf-39f3-42ce-bd82-29f0f13cc2e0" providerId="ADAL" clId="{47A56AD0-99A7-41F0-B03B-FE1A34006789}" dt="2022-11-24T11:54:31.391" v="1221" actId="2696"/>
        <pc:sldMkLst>
          <pc:docMk/>
          <pc:sldMk cId="1459962708" sldId="308"/>
        </pc:sldMkLst>
        <pc:spChg chg="mod">
          <ac:chgData name="Harcourt, Karen" userId="054d8dbf-39f3-42ce-bd82-29f0f13cc2e0" providerId="ADAL" clId="{47A56AD0-99A7-41F0-B03B-FE1A34006789}" dt="2022-11-23T10:12:36.716" v="1009" actId="20577"/>
          <ac:spMkLst>
            <pc:docMk/>
            <pc:sldMk cId="1459962708" sldId="308"/>
            <ac:spMk id="3" creationId="{4CE1B785-3592-4AFD-B385-6573C40F3546}"/>
          </ac:spMkLst>
        </pc:spChg>
      </pc:sldChg>
      <pc:sldChg chg="modSp mod">
        <pc:chgData name="Harcourt, Karen" userId="054d8dbf-39f3-42ce-bd82-29f0f13cc2e0" providerId="ADAL" clId="{47A56AD0-99A7-41F0-B03B-FE1A34006789}" dt="2022-11-24T13:35:23.599" v="1223" actId="255"/>
        <pc:sldMkLst>
          <pc:docMk/>
          <pc:sldMk cId="1834199695" sldId="309"/>
        </pc:sldMkLst>
        <pc:spChg chg="mod">
          <ac:chgData name="Harcourt, Karen" userId="054d8dbf-39f3-42ce-bd82-29f0f13cc2e0" providerId="ADAL" clId="{47A56AD0-99A7-41F0-B03B-FE1A34006789}" dt="2022-11-24T13:35:23.599" v="1223" actId="255"/>
          <ac:spMkLst>
            <pc:docMk/>
            <pc:sldMk cId="1834199695" sldId="309"/>
            <ac:spMk id="3" creationId="{3895B7BA-B638-42AC-A2C2-6699E8CD24BC}"/>
          </ac:spMkLst>
        </pc:spChg>
      </pc:sldChg>
      <pc:sldChg chg="modSp mod">
        <pc:chgData name="Harcourt, Karen" userId="054d8dbf-39f3-42ce-bd82-29f0f13cc2e0" providerId="ADAL" clId="{47A56AD0-99A7-41F0-B03B-FE1A34006789}" dt="2022-11-21T14:25:44.922" v="698" actId="20577"/>
        <pc:sldMkLst>
          <pc:docMk/>
          <pc:sldMk cId="0" sldId="319"/>
        </pc:sldMkLst>
        <pc:spChg chg="mod">
          <ac:chgData name="Harcourt, Karen" userId="054d8dbf-39f3-42ce-bd82-29f0f13cc2e0" providerId="ADAL" clId="{47A56AD0-99A7-41F0-B03B-FE1A34006789}" dt="2022-11-21T14:25:44.922" v="698" actId="20577"/>
          <ac:spMkLst>
            <pc:docMk/>
            <pc:sldMk cId="0" sldId="319"/>
            <ac:spMk id="3" creationId="{EF8BDA5A-9988-46B4-8763-26FA8F5E4357}"/>
          </ac:spMkLst>
        </pc:spChg>
      </pc:sldChg>
      <pc:sldChg chg="modSp mod">
        <pc:chgData name="Harcourt, Karen" userId="054d8dbf-39f3-42ce-bd82-29f0f13cc2e0" providerId="ADAL" clId="{47A56AD0-99A7-41F0-B03B-FE1A34006789}" dt="2022-11-03T09:48:21.481" v="147" actId="20577"/>
        <pc:sldMkLst>
          <pc:docMk/>
          <pc:sldMk cId="2593650055" sldId="320"/>
        </pc:sldMkLst>
        <pc:spChg chg="mod">
          <ac:chgData name="Harcourt, Karen" userId="054d8dbf-39f3-42ce-bd82-29f0f13cc2e0" providerId="ADAL" clId="{47A56AD0-99A7-41F0-B03B-FE1A34006789}" dt="2022-11-03T09:48:21.481" v="147" actId="20577"/>
          <ac:spMkLst>
            <pc:docMk/>
            <pc:sldMk cId="2593650055" sldId="320"/>
            <ac:spMk id="3" creationId="{294928A7-F639-458F-8B7C-A6E37B329412}"/>
          </ac:spMkLst>
        </pc:spChg>
      </pc:sldChg>
      <pc:sldChg chg="del">
        <pc:chgData name="Harcourt, Karen" userId="054d8dbf-39f3-42ce-bd82-29f0f13cc2e0" providerId="ADAL" clId="{47A56AD0-99A7-41F0-B03B-FE1A34006789}" dt="2022-11-23T09:55:41.985" v="699" actId="2696"/>
        <pc:sldMkLst>
          <pc:docMk/>
          <pc:sldMk cId="4187546518" sldId="321"/>
        </pc:sldMkLst>
      </pc:sldChg>
      <pc:sldChg chg="modSp mod">
        <pc:chgData name="Harcourt, Karen" userId="054d8dbf-39f3-42ce-bd82-29f0f13cc2e0" providerId="ADAL" clId="{47A56AD0-99A7-41F0-B03B-FE1A34006789}" dt="2022-12-02T07:58:56.418" v="1275" actId="207"/>
        <pc:sldMkLst>
          <pc:docMk/>
          <pc:sldMk cId="1282924857" sldId="322"/>
        </pc:sldMkLst>
        <pc:graphicFrameChg chg="mod modGraphic">
          <ac:chgData name="Harcourt, Karen" userId="054d8dbf-39f3-42ce-bd82-29f0f13cc2e0" providerId="ADAL" clId="{47A56AD0-99A7-41F0-B03B-FE1A34006789}" dt="2022-12-02T07:58:56.418" v="1275" actId="207"/>
          <ac:graphicFrameMkLst>
            <pc:docMk/>
            <pc:sldMk cId="1282924857" sldId="322"/>
            <ac:graphicFrameMk id="4" creationId="{A47EFD81-938B-4874-9ABA-29C4268B069E}"/>
          </ac:graphicFrameMkLst>
        </pc:graphicFrameChg>
      </pc:sldChg>
      <pc:sldChg chg="modSp mod modAnim">
        <pc:chgData name="Harcourt, Karen" userId="054d8dbf-39f3-42ce-bd82-29f0f13cc2e0" providerId="ADAL" clId="{47A56AD0-99A7-41F0-B03B-FE1A34006789}" dt="2022-12-08T14:13:52.164" v="1972"/>
        <pc:sldMkLst>
          <pc:docMk/>
          <pc:sldMk cId="3362954129" sldId="324"/>
        </pc:sldMkLst>
        <pc:spChg chg="mod">
          <ac:chgData name="Harcourt, Karen" userId="054d8dbf-39f3-42ce-bd82-29f0f13cc2e0" providerId="ADAL" clId="{47A56AD0-99A7-41F0-B03B-FE1A34006789}" dt="2022-11-23T09:57:06.322" v="755" actId="20577"/>
          <ac:spMkLst>
            <pc:docMk/>
            <pc:sldMk cId="3362954129" sldId="324"/>
            <ac:spMk id="3" creationId="{F5EBF8F3-F864-4756-BFD2-767E11F81A36}"/>
          </ac:spMkLst>
        </pc:spChg>
      </pc:sldChg>
      <pc:sldChg chg="del">
        <pc:chgData name="Harcourt, Karen" userId="054d8dbf-39f3-42ce-bd82-29f0f13cc2e0" providerId="ADAL" clId="{47A56AD0-99A7-41F0-B03B-FE1A34006789}" dt="2022-11-17T16:03:48.301" v="305" actId="2696"/>
        <pc:sldMkLst>
          <pc:docMk/>
          <pc:sldMk cId="692017091" sldId="329"/>
        </pc:sldMkLst>
      </pc:sldChg>
      <pc:sldChg chg="modSp mod">
        <pc:chgData name="Harcourt, Karen" userId="054d8dbf-39f3-42ce-bd82-29f0f13cc2e0" providerId="ADAL" clId="{47A56AD0-99A7-41F0-B03B-FE1A34006789}" dt="2022-11-24T11:49:39.920" v="1219" actId="20577"/>
        <pc:sldMkLst>
          <pc:docMk/>
          <pc:sldMk cId="995384080" sldId="330"/>
        </pc:sldMkLst>
        <pc:spChg chg="mod">
          <ac:chgData name="Harcourt, Karen" userId="054d8dbf-39f3-42ce-bd82-29f0f13cc2e0" providerId="ADAL" clId="{47A56AD0-99A7-41F0-B03B-FE1A34006789}" dt="2022-11-24T11:49:39.920" v="1219" actId="20577"/>
          <ac:spMkLst>
            <pc:docMk/>
            <pc:sldMk cId="995384080" sldId="330"/>
            <ac:spMk id="3" creationId="{1B1F1489-E054-4412-B84B-D6D67ABD31B7}"/>
          </ac:spMkLst>
        </pc:spChg>
      </pc:sldChg>
      <pc:sldChg chg="modAnim">
        <pc:chgData name="Harcourt, Karen" userId="054d8dbf-39f3-42ce-bd82-29f0f13cc2e0" providerId="ADAL" clId="{47A56AD0-99A7-41F0-B03B-FE1A34006789}" dt="2022-11-03T10:20:12.068" v="160"/>
        <pc:sldMkLst>
          <pc:docMk/>
          <pc:sldMk cId="3109710594" sldId="331"/>
        </pc:sldMkLst>
      </pc:sldChg>
      <pc:sldChg chg="modAnim">
        <pc:chgData name="Harcourt, Karen" userId="054d8dbf-39f3-42ce-bd82-29f0f13cc2e0" providerId="ADAL" clId="{47A56AD0-99A7-41F0-B03B-FE1A34006789}" dt="2022-11-03T10:20:06.931" v="159"/>
        <pc:sldMkLst>
          <pc:docMk/>
          <pc:sldMk cId="449616172" sldId="332"/>
        </pc:sldMkLst>
      </pc:sldChg>
      <pc:sldChg chg="modAnim">
        <pc:chgData name="Harcourt, Karen" userId="054d8dbf-39f3-42ce-bd82-29f0f13cc2e0" providerId="ADAL" clId="{47A56AD0-99A7-41F0-B03B-FE1A34006789}" dt="2022-11-03T10:20:26.783" v="162"/>
        <pc:sldMkLst>
          <pc:docMk/>
          <pc:sldMk cId="4074465964" sldId="333"/>
        </pc:sldMkLst>
      </pc:sldChg>
      <pc:sldChg chg="modAnim">
        <pc:chgData name="Harcourt, Karen" userId="054d8dbf-39f3-42ce-bd82-29f0f13cc2e0" providerId="ADAL" clId="{47A56AD0-99A7-41F0-B03B-FE1A34006789}" dt="2022-11-03T10:21:15.846" v="164"/>
        <pc:sldMkLst>
          <pc:docMk/>
          <pc:sldMk cId="629638283" sldId="335"/>
        </pc:sldMkLst>
      </pc:sldChg>
      <pc:sldChg chg="modSp del mod modAnim">
        <pc:chgData name="Harcourt, Karen" userId="054d8dbf-39f3-42ce-bd82-29f0f13cc2e0" providerId="ADAL" clId="{47A56AD0-99A7-41F0-B03B-FE1A34006789}" dt="2022-11-24T11:55:15.838" v="1222" actId="2696"/>
        <pc:sldMkLst>
          <pc:docMk/>
          <pc:sldMk cId="3592295511" sldId="336"/>
        </pc:sldMkLst>
        <pc:spChg chg="mod">
          <ac:chgData name="Harcourt, Karen" userId="054d8dbf-39f3-42ce-bd82-29f0f13cc2e0" providerId="ADAL" clId="{47A56AD0-99A7-41F0-B03B-FE1A34006789}" dt="2022-11-17T16:07:00.393" v="575" actId="27636"/>
          <ac:spMkLst>
            <pc:docMk/>
            <pc:sldMk cId="3592295511" sldId="336"/>
            <ac:spMk id="3" creationId="{03624D27-87BE-4D02-89D6-A96D1DFA9187}"/>
          </ac:spMkLst>
        </pc:spChg>
      </pc:sldChg>
      <pc:sldChg chg="del">
        <pc:chgData name="Harcourt, Karen" userId="054d8dbf-39f3-42ce-bd82-29f0f13cc2e0" providerId="ADAL" clId="{47A56AD0-99A7-41F0-B03B-FE1A34006789}" dt="2022-12-08T14:10:49.945" v="1971" actId="2696"/>
        <pc:sldMkLst>
          <pc:docMk/>
          <pc:sldMk cId="1270414498" sldId="339"/>
        </pc:sldMkLst>
      </pc:sldChg>
      <pc:sldChg chg="modAnim">
        <pc:chgData name="Harcourt, Karen" userId="054d8dbf-39f3-42ce-bd82-29f0f13cc2e0" providerId="ADAL" clId="{47A56AD0-99A7-41F0-B03B-FE1A34006789}" dt="2022-11-03T10:19:41.426" v="156"/>
        <pc:sldMkLst>
          <pc:docMk/>
          <pc:sldMk cId="1595612818" sldId="340"/>
        </pc:sldMkLst>
      </pc:sldChg>
      <pc:sldChg chg="modSp modAnim">
        <pc:chgData name="Harcourt, Karen" userId="054d8dbf-39f3-42ce-bd82-29f0f13cc2e0" providerId="ADAL" clId="{47A56AD0-99A7-41F0-B03B-FE1A34006789}" dt="2022-12-08T14:09:14.256" v="1970" actId="20577"/>
        <pc:sldMkLst>
          <pc:docMk/>
          <pc:sldMk cId="4062788994" sldId="341"/>
        </pc:sldMkLst>
        <pc:spChg chg="mod">
          <ac:chgData name="Harcourt, Karen" userId="054d8dbf-39f3-42ce-bd82-29f0f13cc2e0" providerId="ADAL" clId="{47A56AD0-99A7-41F0-B03B-FE1A34006789}" dt="2022-12-08T14:09:14.256" v="1970" actId="20577"/>
          <ac:spMkLst>
            <pc:docMk/>
            <pc:sldMk cId="4062788994" sldId="341"/>
            <ac:spMk id="3" creationId="{39DE4EB0-E240-4770-AB2D-91E4A4230EEA}"/>
          </ac:spMkLst>
        </pc:spChg>
      </pc:sldChg>
      <pc:sldChg chg="modSp mod">
        <pc:chgData name="Harcourt, Karen" userId="054d8dbf-39f3-42ce-bd82-29f0f13cc2e0" providerId="ADAL" clId="{47A56AD0-99A7-41F0-B03B-FE1A34006789}" dt="2022-12-02T08:00:01.996" v="1281" actId="20577"/>
        <pc:sldMkLst>
          <pc:docMk/>
          <pc:sldMk cId="461908127" sldId="345"/>
        </pc:sldMkLst>
        <pc:spChg chg="mod">
          <ac:chgData name="Harcourt, Karen" userId="054d8dbf-39f3-42ce-bd82-29f0f13cc2e0" providerId="ADAL" clId="{47A56AD0-99A7-41F0-B03B-FE1A34006789}" dt="2022-12-02T08:00:01.996" v="1281" actId="20577"/>
          <ac:spMkLst>
            <pc:docMk/>
            <pc:sldMk cId="461908127" sldId="345"/>
            <ac:spMk id="3" creationId="{FC064FE9-40B6-446B-846B-4F8A537726E4}"/>
          </ac:spMkLst>
        </pc:spChg>
      </pc:sldChg>
      <pc:sldChg chg="modSp new mod">
        <pc:chgData name="Harcourt, Karen" userId="054d8dbf-39f3-42ce-bd82-29f0f13cc2e0" providerId="ADAL" clId="{47A56AD0-99A7-41F0-B03B-FE1A34006789}" dt="2022-11-17T16:07:36.270" v="579"/>
        <pc:sldMkLst>
          <pc:docMk/>
          <pc:sldMk cId="4148704226" sldId="347"/>
        </pc:sldMkLst>
        <pc:spChg chg="mod">
          <ac:chgData name="Harcourt, Karen" userId="054d8dbf-39f3-42ce-bd82-29f0f13cc2e0" providerId="ADAL" clId="{47A56AD0-99A7-41F0-B03B-FE1A34006789}" dt="2022-11-17T16:07:36.270" v="579"/>
          <ac:spMkLst>
            <pc:docMk/>
            <pc:sldMk cId="4148704226" sldId="347"/>
            <ac:spMk id="3" creationId="{CCAEF100-5263-4468-A73C-B765ED937634}"/>
          </ac:spMkLst>
        </pc:spChg>
      </pc:sldChg>
      <pc:sldChg chg="modSp add del mod">
        <pc:chgData name="Harcourt, Karen" userId="054d8dbf-39f3-42ce-bd82-29f0f13cc2e0" providerId="ADAL" clId="{47A56AD0-99A7-41F0-B03B-FE1A34006789}" dt="2022-12-09T11:19:29.028" v="1987" actId="2696"/>
        <pc:sldMkLst>
          <pc:docMk/>
          <pc:sldMk cId="765984885" sldId="348"/>
        </pc:sldMkLst>
        <pc:spChg chg="del">
          <ac:chgData name="Harcourt, Karen" userId="054d8dbf-39f3-42ce-bd82-29f0f13cc2e0" providerId="ADAL" clId="{47A56AD0-99A7-41F0-B03B-FE1A34006789}" dt="2022-11-17T16:12:23.054" v="584" actId="22"/>
          <ac:spMkLst>
            <pc:docMk/>
            <pc:sldMk cId="765984885" sldId="348"/>
            <ac:spMk id="3" creationId="{C3FEAB57-21C7-4E97-8C8A-718A602CF522}"/>
          </ac:spMkLst>
        </pc:spChg>
        <pc:spChg chg="mod">
          <ac:chgData name="Harcourt, Karen" userId="054d8dbf-39f3-42ce-bd82-29f0f13cc2e0" providerId="ADAL" clId="{47A56AD0-99A7-41F0-B03B-FE1A34006789}" dt="2022-11-17T16:08:39.605" v="581" actId="27636"/>
          <ac:spMkLst>
            <pc:docMk/>
            <pc:sldMk cId="765984885" sldId="348"/>
            <ac:spMk id="39939" creationId="{567F351E-BD60-46C6-88E7-7110B0487141}"/>
          </ac:spMkLst>
        </pc:spChg>
        <pc:picChg chg="add mod ord modCrop">
          <ac:chgData name="Harcourt, Karen" userId="054d8dbf-39f3-42ce-bd82-29f0f13cc2e0" providerId="ADAL" clId="{47A56AD0-99A7-41F0-B03B-FE1A34006789}" dt="2022-11-17T16:13:21.184" v="592" actId="14100"/>
          <ac:picMkLst>
            <pc:docMk/>
            <pc:sldMk cId="765984885" sldId="348"/>
            <ac:picMk id="5" creationId="{EA4FB3EB-BF89-47FD-AD5D-1ED3F66B1A89}"/>
          </ac:picMkLst>
        </pc:picChg>
      </pc:sldChg>
      <pc:sldChg chg="add">
        <pc:chgData name="Harcourt, Karen" userId="054d8dbf-39f3-42ce-bd82-29f0f13cc2e0" providerId="ADAL" clId="{47A56AD0-99A7-41F0-B03B-FE1A34006789}" dt="2022-11-24T11:54:00.329" v="1220"/>
        <pc:sldMkLst>
          <pc:docMk/>
          <pc:sldMk cId="1059261488" sldId="349"/>
        </pc:sldMkLst>
      </pc:sldChg>
      <pc:sldChg chg="add">
        <pc:chgData name="Harcourt, Karen" userId="054d8dbf-39f3-42ce-bd82-29f0f13cc2e0" providerId="ADAL" clId="{47A56AD0-99A7-41F0-B03B-FE1A34006789}" dt="2022-12-08T13:52:53.792" v="1625"/>
        <pc:sldMkLst>
          <pc:docMk/>
          <pc:sldMk cId="2933129369" sldId="350"/>
        </pc:sldMkLst>
      </pc:sldChg>
      <pc:sldChg chg="modSp new del mod modAnim">
        <pc:chgData name="Harcourt, Karen" userId="054d8dbf-39f3-42ce-bd82-29f0f13cc2e0" providerId="ADAL" clId="{47A56AD0-99A7-41F0-B03B-FE1A34006789}" dt="2022-12-08T13:49:47.755" v="1618" actId="2696"/>
        <pc:sldMkLst>
          <pc:docMk/>
          <pc:sldMk cId="3261742542" sldId="350"/>
        </pc:sldMkLst>
        <pc:spChg chg="mod">
          <ac:chgData name="Harcourt, Karen" userId="054d8dbf-39f3-42ce-bd82-29f0f13cc2e0" providerId="ADAL" clId="{47A56AD0-99A7-41F0-B03B-FE1A34006789}" dt="2022-12-08T13:45:31.217" v="1302" actId="20577"/>
          <ac:spMkLst>
            <pc:docMk/>
            <pc:sldMk cId="3261742542" sldId="350"/>
            <ac:spMk id="2" creationId="{974C5714-351A-4CAC-BD52-1C2FE95F9BBD}"/>
          </ac:spMkLst>
        </pc:spChg>
        <pc:spChg chg="mod">
          <ac:chgData name="Harcourt, Karen" userId="054d8dbf-39f3-42ce-bd82-29f0f13cc2e0" providerId="ADAL" clId="{47A56AD0-99A7-41F0-B03B-FE1A34006789}" dt="2022-12-08T13:48:47.333" v="1616" actId="20577"/>
          <ac:spMkLst>
            <pc:docMk/>
            <pc:sldMk cId="3261742542" sldId="350"/>
            <ac:spMk id="3" creationId="{F32F4235-8D12-43F8-B108-B9CF58B06EF9}"/>
          </ac:spMkLst>
        </pc:spChg>
      </pc:sldChg>
      <pc:sldChg chg="add del">
        <pc:chgData name="Harcourt, Karen" userId="054d8dbf-39f3-42ce-bd82-29f0f13cc2e0" providerId="ADAL" clId="{47A56AD0-99A7-41F0-B03B-FE1A34006789}" dt="2022-12-08T13:51:00.458" v="1622" actId="2696"/>
        <pc:sldMkLst>
          <pc:docMk/>
          <pc:sldMk cId="3577512813" sldId="350"/>
        </pc:sldMkLst>
      </pc:sldChg>
      <pc:sldChg chg="add del">
        <pc:chgData name="Harcourt, Karen" userId="054d8dbf-39f3-42ce-bd82-29f0f13cc2e0" providerId="ADAL" clId="{47A56AD0-99A7-41F0-B03B-FE1A34006789}" dt="2022-12-08T13:52:45.328" v="1624" actId="2696"/>
        <pc:sldMkLst>
          <pc:docMk/>
          <pc:sldMk cId="3659491024" sldId="350"/>
        </pc:sldMkLst>
      </pc:sldChg>
      <pc:sldChg chg="modSp new mod">
        <pc:chgData name="Harcourt, Karen" userId="054d8dbf-39f3-42ce-bd82-29f0f13cc2e0" providerId="ADAL" clId="{47A56AD0-99A7-41F0-B03B-FE1A34006789}" dt="2022-12-08T14:01:11.833" v="1806" actId="113"/>
        <pc:sldMkLst>
          <pc:docMk/>
          <pc:sldMk cId="1583046170" sldId="351"/>
        </pc:sldMkLst>
        <pc:spChg chg="mod">
          <ac:chgData name="Harcourt, Karen" userId="054d8dbf-39f3-42ce-bd82-29f0f13cc2e0" providerId="ADAL" clId="{47A56AD0-99A7-41F0-B03B-FE1A34006789}" dt="2022-12-08T13:56:42.495" v="1659" actId="20577"/>
          <ac:spMkLst>
            <pc:docMk/>
            <pc:sldMk cId="1583046170" sldId="351"/>
            <ac:spMk id="2" creationId="{EFFD40AF-2967-4E8A-B1E5-5FC0C0D0985C}"/>
          </ac:spMkLst>
        </pc:spChg>
        <pc:spChg chg="mod">
          <ac:chgData name="Harcourt, Karen" userId="054d8dbf-39f3-42ce-bd82-29f0f13cc2e0" providerId="ADAL" clId="{47A56AD0-99A7-41F0-B03B-FE1A34006789}" dt="2022-12-08T14:01:11.833" v="1806" actId="113"/>
          <ac:spMkLst>
            <pc:docMk/>
            <pc:sldMk cId="1583046170" sldId="351"/>
            <ac:spMk id="3" creationId="{B51ABA34-4F6C-41E2-AACC-49CA7B9AD0D0}"/>
          </ac:spMkLst>
        </pc:spChg>
      </pc:sldChg>
      <pc:sldChg chg="addSp delSp modSp new mod">
        <pc:chgData name="Harcourt, Karen" userId="054d8dbf-39f3-42ce-bd82-29f0f13cc2e0" providerId="ADAL" clId="{47A56AD0-99A7-41F0-B03B-FE1A34006789}" dt="2022-12-09T11:18:57.043" v="1986" actId="14100"/>
        <pc:sldMkLst>
          <pc:docMk/>
          <pc:sldMk cId="1126982299" sldId="352"/>
        </pc:sldMkLst>
        <pc:spChg chg="del">
          <ac:chgData name="Harcourt, Karen" userId="054d8dbf-39f3-42ce-bd82-29f0f13cc2e0" providerId="ADAL" clId="{47A56AD0-99A7-41F0-B03B-FE1A34006789}" dt="2022-12-09T11:17:37.100" v="1974" actId="22"/>
          <ac:spMkLst>
            <pc:docMk/>
            <pc:sldMk cId="1126982299" sldId="352"/>
            <ac:spMk id="3" creationId="{47765C24-955C-4C42-ACD5-18F85D9FA0BF}"/>
          </ac:spMkLst>
        </pc:spChg>
        <pc:picChg chg="add mod ord modCrop">
          <ac:chgData name="Harcourt, Karen" userId="054d8dbf-39f3-42ce-bd82-29f0f13cc2e0" providerId="ADAL" clId="{47A56AD0-99A7-41F0-B03B-FE1A34006789}" dt="2022-12-09T11:18:57.043" v="1986" actId="14100"/>
          <ac:picMkLst>
            <pc:docMk/>
            <pc:sldMk cId="1126982299" sldId="352"/>
            <ac:picMk id="5" creationId="{10536434-A81C-47CB-9F23-F3A8A1CA35CD}"/>
          </ac:picMkLst>
        </pc:picChg>
      </pc:sldChg>
      <pc:sldChg chg="addSp delSp modSp new mod">
        <pc:chgData name="Harcourt, Karen" userId="054d8dbf-39f3-42ce-bd82-29f0f13cc2e0" providerId="ADAL" clId="{47A56AD0-99A7-41F0-B03B-FE1A34006789}" dt="2022-12-09T11:34:28.644" v="1999" actId="14100"/>
        <pc:sldMkLst>
          <pc:docMk/>
          <pc:sldMk cId="2334979038" sldId="353"/>
        </pc:sldMkLst>
        <pc:spChg chg="del">
          <ac:chgData name="Harcourt, Karen" userId="054d8dbf-39f3-42ce-bd82-29f0f13cc2e0" providerId="ADAL" clId="{47A56AD0-99A7-41F0-B03B-FE1A34006789}" dt="2022-12-09T11:33:37.556" v="1989" actId="22"/>
          <ac:spMkLst>
            <pc:docMk/>
            <pc:sldMk cId="2334979038" sldId="353"/>
            <ac:spMk id="3" creationId="{E59D9E03-31A2-410C-A049-C8D8A84B82B2}"/>
          </ac:spMkLst>
        </pc:spChg>
        <pc:picChg chg="add mod ord modCrop">
          <ac:chgData name="Harcourt, Karen" userId="054d8dbf-39f3-42ce-bd82-29f0f13cc2e0" providerId="ADAL" clId="{47A56AD0-99A7-41F0-B03B-FE1A34006789}" dt="2022-12-09T11:34:28.644" v="1999" actId="14100"/>
          <ac:picMkLst>
            <pc:docMk/>
            <pc:sldMk cId="2334979038" sldId="353"/>
            <ac:picMk id="5" creationId="{11478D5C-55AB-4225-A4AC-2C937EA73088}"/>
          </ac:picMkLst>
        </pc:picChg>
      </pc:sldChg>
      <pc:sldChg chg="addSp delSp modSp new mod">
        <pc:chgData name="Harcourt, Karen" userId="054d8dbf-39f3-42ce-bd82-29f0f13cc2e0" providerId="ADAL" clId="{47A56AD0-99A7-41F0-B03B-FE1A34006789}" dt="2022-12-09T11:37:35.587" v="2010" actId="14100"/>
        <pc:sldMkLst>
          <pc:docMk/>
          <pc:sldMk cId="2789138929" sldId="354"/>
        </pc:sldMkLst>
        <pc:spChg chg="del">
          <ac:chgData name="Harcourt, Karen" userId="054d8dbf-39f3-42ce-bd82-29f0f13cc2e0" providerId="ADAL" clId="{47A56AD0-99A7-41F0-B03B-FE1A34006789}" dt="2022-12-09T11:36:57.145" v="2001" actId="22"/>
          <ac:spMkLst>
            <pc:docMk/>
            <pc:sldMk cId="2789138929" sldId="354"/>
            <ac:spMk id="3" creationId="{8A0EB508-2F1E-47BC-9E78-16C0B925AD26}"/>
          </ac:spMkLst>
        </pc:spChg>
        <pc:picChg chg="add mod ord modCrop">
          <ac:chgData name="Harcourt, Karen" userId="054d8dbf-39f3-42ce-bd82-29f0f13cc2e0" providerId="ADAL" clId="{47A56AD0-99A7-41F0-B03B-FE1A34006789}" dt="2022-12-09T11:37:35.587" v="2010" actId="14100"/>
          <ac:picMkLst>
            <pc:docMk/>
            <pc:sldMk cId="2789138929" sldId="354"/>
            <ac:picMk id="5" creationId="{2D0E388D-1A1C-4C1B-A876-E6E3BBA53B82}"/>
          </ac:picMkLst>
        </pc:picChg>
      </pc:sldChg>
      <pc:sldChg chg="modSp new mod">
        <pc:chgData name="Harcourt, Karen" userId="054d8dbf-39f3-42ce-bd82-29f0f13cc2e0" providerId="ADAL" clId="{47A56AD0-99A7-41F0-B03B-FE1A34006789}" dt="2022-12-09T14:37:04.891" v="2890" actId="20577"/>
        <pc:sldMkLst>
          <pc:docMk/>
          <pc:sldMk cId="1067745191" sldId="355"/>
        </pc:sldMkLst>
        <pc:spChg chg="mod">
          <ac:chgData name="Harcourt, Karen" userId="054d8dbf-39f3-42ce-bd82-29f0f13cc2e0" providerId="ADAL" clId="{47A56AD0-99A7-41F0-B03B-FE1A34006789}" dt="2022-12-09T14:23:48.863" v="2056" actId="20577"/>
          <ac:spMkLst>
            <pc:docMk/>
            <pc:sldMk cId="1067745191" sldId="355"/>
            <ac:spMk id="2" creationId="{E207FD9B-847E-455B-ABF3-154EAB394B20}"/>
          </ac:spMkLst>
        </pc:spChg>
        <pc:spChg chg="mod">
          <ac:chgData name="Harcourt, Karen" userId="054d8dbf-39f3-42ce-bd82-29f0f13cc2e0" providerId="ADAL" clId="{47A56AD0-99A7-41F0-B03B-FE1A34006789}" dt="2022-12-09T14:37:04.891" v="2890" actId="20577"/>
          <ac:spMkLst>
            <pc:docMk/>
            <pc:sldMk cId="1067745191" sldId="355"/>
            <ac:spMk id="3" creationId="{63FC8CEA-14AB-458D-ADAA-4791F067D9B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4F72D6-728D-44EA-A9E4-E54D331A328B}"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GB"/>
        </a:p>
      </dgm:t>
    </dgm:pt>
    <dgm:pt modelId="{FBCBE0A5-8915-42AD-BF4F-FFF7C1D93D7E}">
      <dgm:prSet phldrT="[Text]" custT="1">
        <dgm:style>
          <a:lnRef idx="1">
            <a:schemeClr val="dk1"/>
          </a:lnRef>
          <a:fillRef idx="2">
            <a:schemeClr val="dk1"/>
          </a:fillRef>
          <a:effectRef idx="1">
            <a:schemeClr val="dk1"/>
          </a:effectRef>
          <a:fontRef idx="minor">
            <a:schemeClr val="dk1"/>
          </a:fontRef>
        </dgm:style>
      </dgm:prSet>
      <dgm:spPr/>
      <dgm:t>
        <a:bodyPr/>
        <a:lstStyle/>
        <a:p>
          <a:r>
            <a:rPr lang="en-GB" sz="1800" dirty="0">
              <a:solidFill>
                <a:schemeClr val="bg1"/>
              </a:solidFill>
            </a:rPr>
            <a:t>Wakefield</a:t>
          </a:r>
        </a:p>
        <a:p>
          <a:r>
            <a:rPr lang="en-GB" sz="1800" dirty="0">
              <a:solidFill>
                <a:schemeClr val="bg1"/>
              </a:solidFill>
            </a:rPr>
            <a:t>MARAC</a:t>
          </a:r>
        </a:p>
      </dgm:t>
    </dgm:pt>
    <dgm:pt modelId="{E7916660-4EB6-42B7-A0DF-7ED0118C8170}" type="parTrans" cxnId="{C095A42A-CB84-452F-99AC-7357F59FE78F}">
      <dgm:prSet/>
      <dgm:spPr/>
      <dgm:t>
        <a:bodyPr/>
        <a:lstStyle/>
        <a:p>
          <a:endParaRPr lang="en-GB"/>
        </a:p>
      </dgm:t>
    </dgm:pt>
    <dgm:pt modelId="{4CAFD190-CF18-4557-873B-55109EBDA76C}" type="sibTrans" cxnId="{C095A42A-CB84-452F-99AC-7357F59FE78F}">
      <dgm:prSet/>
      <dgm:spPr/>
      <dgm:t>
        <a:bodyPr/>
        <a:lstStyle/>
        <a:p>
          <a:endParaRPr lang="en-GB"/>
        </a:p>
      </dgm:t>
    </dgm:pt>
    <dgm:pt modelId="{6148E236-6731-4B4F-ADF9-65EFADED3106}">
      <dgm:prSet phldrT="[Text]" custT="1"/>
      <dgm:spPr>
        <a:solidFill>
          <a:srgbClr val="FF4BD0">
            <a:alpha val="49804"/>
          </a:srgbClr>
        </a:solidFill>
      </dgm:spPr>
      <dgm:t>
        <a:bodyPr/>
        <a:lstStyle/>
        <a:p>
          <a:r>
            <a:rPr lang="en-GB" sz="1200" dirty="0"/>
            <a:t>Police</a:t>
          </a:r>
          <a:endParaRPr lang="en-GB" sz="1050" dirty="0"/>
        </a:p>
      </dgm:t>
    </dgm:pt>
    <dgm:pt modelId="{17E5EED4-0236-44EC-B979-D7BF67CB2FC7}" type="parTrans" cxnId="{7355D0E0-31D1-451F-B434-A206434BFB5B}">
      <dgm:prSet/>
      <dgm:spPr/>
      <dgm:t>
        <a:bodyPr/>
        <a:lstStyle/>
        <a:p>
          <a:endParaRPr lang="en-GB"/>
        </a:p>
      </dgm:t>
    </dgm:pt>
    <dgm:pt modelId="{5E68F89E-47DF-479F-A0EB-ABB8406AA46B}" type="sibTrans" cxnId="{7355D0E0-31D1-451F-B434-A206434BFB5B}">
      <dgm:prSet/>
      <dgm:spPr/>
      <dgm:t>
        <a:bodyPr/>
        <a:lstStyle/>
        <a:p>
          <a:endParaRPr lang="en-GB"/>
        </a:p>
      </dgm:t>
    </dgm:pt>
    <dgm:pt modelId="{B37A2641-DB4A-4516-8729-A8A904AC49DE}">
      <dgm:prSet phldrT="[Text]" custT="1"/>
      <dgm:spPr>
        <a:solidFill>
          <a:srgbClr val="00B0F0">
            <a:alpha val="50000"/>
          </a:srgbClr>
        </a:solidFill>
      </dgm:spPr>
      <dgm:t>
        <a:bodyPr/>
        <a:lstStyle/>
        <a:p>
          <a:r>
            <a:rPr lang="en-GB" sz="1200" dirty="0"/>
            <a:t> WDDAS</a:t>
          </a:r>
          <a:endParaRPr lang="en-GB" sz="1100" dirty="0"/>
        </a:p>
      </dgm:t>
    </dgm:pt>
    <dgm:pt modelId="{9EF6D575-0409-4793-9B65-53C50E55A460}" type="parTrans" cxnId="{E94E517B-DB4C-42D4-B32A-4B2882E9064F}">
      <dgm:prSet/>
      <dgm:spPr/>
      <dgm:t>
        <a:bodyPr/>
        <a:lstStyle/>
        <a:p>
          <a:endParaRPr lang="en-GB"/>
        </a:p>
      </dgm:t>
    </dgm:pt>
    <dgm:pt modelId="{5D84E1EA-6C59-453C-B452-725559E06825}" type="sibTrans" cxnId="{E94E517B-DB4C-42D4-B32A-4B2882E9064F}">
      <dgm:prSet/>
      <dgm:spPr/>
      <dgm:t>
        <a:bodyPr/>
        <a:lstStyle/>
        <a:p>
          <a:endParaRPr lang="en-GB"/>
        </a:p>
      </dgm:t>
    </dgm:pt>
    <dgm:pt modelId="{24AE915B-0045-4F83-94FD-E56D3BB08638}">
      <dgm:prSet phldrT="[Text]" custT="1"/>
      <dgm:spPr>
        <a:solidFill>
          <a:srgbClr val="00B050">
            <a:alpha val="50000"/>
          </a:srgbClr>
        </a:solidFill>
      </dgm:spPr>
      <dgm:t>
        <a:bodyPr/>
        <a:lstStyle/>
        <a:p>
          <a:r>
            <a:rPr lang="en-GB" sz="1100" dirty="0"/>
            <a:t>CYPS  </a:t>
          </a:r>
        </a:p>
      </dgm:t>
    </dgm:pt>
    <dgm:pt modelId="{CC802750-7DC6-45C5-86CE-0B1F9330A16F}" type="parTrans" cxnId="{3BF49B9D-0C8B-413A-B39F-F53C0AD18A8B}">
      <dgm:prSet/>
      <dgm:spPr/>
      <dgm:t>
        <a:bodyPr/>
        <a:lstStyle/>
        <a:p>
          <a:endParaRPr lang="en-GB"/>
        </a:p>
      </dgm:t>
    </dgm:pt>
    <dgm:pt modelId="{ADFA3E53-33BF-45C6-BD77-04A70345CC3B}" type="sibTrans" cxnId="{3BF49B9D-0C8B-413A-B39F-F53C0AD18A8B}">
      <dgm:prSet/>
      <dgm:spPr/>
      <dgm:t>
        <a:bodyPr/>
        <a:lstStyle/>
        <a:p>
          <a:endParaRPr lang="en-GB"/>
        </a:p>
      </dgm:t>
    </dgm:pt>
    <dgm:pt modelId="{0BD6A7C7-A3E7-4E94-A134-F8A752D8A1A5}">
      <dgm:prSet custT="1"/>
      <dgm:spPr>
        <a:solidFill>
          <a:srgbClr val="FF4BD0">
            <a:alpha val="50000"/>
          </a:srgbClr>
        </a:solidFill>
      </dgm:spPr>
      <dgm:t>
        <a:bodyPr/>
        <a:lstStyle/>
        <a:p>
          <a:r>
            <a:rPr lang="en-GB" sz="1050" dirty="0"/>
            <a:t>Adult Safeguarding</a:t>
          </a:r>
        </a:p>
      </dgm:t>
    </dgm:pt>
    <dgm:pt modelId="{CEC59BA8-62A9-4FB1-A70F-693D958AB539}" type="parTrans" cxnId="{B1553F68-CDE8-4FB2-8194-5015D07F9946}">
      <dgm:prSet/>
      <dgm:spPr/>
      <dgm:t>
        <a:bodyPr/>
        <a:lstStyle/>
        <a:p>
          <a:endParaRPr lang="en-GB"/>
        </a:p>
      </dgm:t>
    </dgm:pt>
    <dgm:pt modelId="{3EBEC4EE-8A87-489B-84AE-3CCEDBA94956}" type="sibTrans" cxnId="{B1553F68-CDE8-4FB2-8194-5015D07F9946}">
      <dgm:prSet/>
      <dgm:spPr/>
      <dgm:t>
        <a:bodyPr/>
        <a:lstStyle/>
        <a:p>
          <a:endParaRPr lang="en-GB"/>
        </a:p>
      </dgm:t>
    </dgm:pt>
    <dgm:pt modelId="{46A0D478-C3CE-4C08-A1C8-50C8A86A116D}">
      <dgm:prSet custT="1"/>
      <dgm:spPr>
        <a:solidFill>
          <a:srgbClr val="00B050">
            <a:alpha val="50000"/>
          </a:srgbClr>
        </a:solidFill>
      </dgm:spPr>
      <dgm:t>
        <a:bodyPr/>
        <a:lstStyle/>
        <a:p>
          <a:r>
            <a:rPr lang="en-GB" sz="1200" dirty="0"/>
            <a:t>Housing Needs Service</a:t>
          </a:r>
        </a:p>
      </dgm:t>
    </dgm:pt>
    <dgm:pt modelId="{A9DEC1D4-E4C2-4EB3-BF95-1671CED7BB0A}" type="parTrans" cxnId="{3065F7D1-786B-4D4A-8908-BE05DB9389EE}">
      <dgm:prSet/>
      <dgm:spPr/>
      <dgm:t>
        <a:bodyPr/>
        <a:lstStyle/>
        <a:p>
          <a:endParaRPr lang="en-GB"/>
        </a:p>
      </dgm:t>
    </dgm:pt>
    <dgm:pt modelId="{4C795FF9-7D26-4F69-A1B9-A483F5CEA031}" type="sibTrans" cxnId="{3065F7D1-786B-4D4A-8908-BE05DB9389EE}">
      <dgm:prSet/>
      <dgm:spPr/>
      <dgm:t>
        <a:bodyPr/>
        <a:lstStyle/>
        <a:p>
          <a:endParaRPr lang="en-GB"/>
        </a:p>
      </dgm:t>
    </dgm:pt>
    <dgm:pt modelId="{8898C12F-7F69-4004-8CD2-2EA2A18E320A}">
      <dgm:prSet custT="1"/>
      <dgm:spPr>
        <a:solidFill>
          <a:srgbClr val="FF4BD0">
            <a:alpha val="50000"/>
          </a:srgbClr>
        </a:solidFill>
      </dgm:spPr>
      <dgm:t>
        <a:bodyPr/>
        <a:lstStyle/>
        <a:p>
          <a:r>
            <a:rPr lang="en-GB" sz="1200" dirty="0"/>
            <a:t>WDH</a:t>
          </a:r>
          <a:endParaRPr lang="en-GB" sz="900" dirty="0"/>
        </a:p>
      </dgm:t>
    </dgm:pt>
    <dgm:pt modelId="{62A17E4E-D24F-4113-84BE-DBD8C5BB4A9A}" type="parTrans" cxnId="{DD79FA84-A02A-4D53-B72C-FBD1CE48247E}">
      <dgm:prSet/>
      <dgm:spPr/>
      <dgm:t>
        <a:bodyPr/>
        <a:lstStyle/>
        <a:p>
          <a:endParaRPr lang="en-GB"/>
        </a:p>
      </dgm:t>
    </dgm:pt>
    <dgm:pt modelId="{65BCFA42-E46B-45AC-ABD0-E8E9AF614DB5}" type="sibTrans" cxnId="{DD79FA84-A02A-4D53-B72C-FBD1CE48247E}">
      <dgm:prSet/>
      <dgm:spPr/>
      <dgm:t>
        <a:bodyPr/>
        <a:lstStyle/>
        <a:p>
          <a:endParaRPr lang="en-GB"/>
        </a:p>
      </dgm:t>
    </dgm:pt>
    <dgm:pt modelId="{FB5C1D7C-7F1C-42DC-AAA4-7F6716DDF3BD}">
      <dgm:prSet custT="1"/>
      <dgm:spPr>
        <a:solidFill>
          <a:srgbClr val="00B0F0">
            <a:alpha val="50000"/>
          </a:srgbClr>
        </a:solidFill>
      </dgm:spPr>
      <dgm:t>
        <a:bodyPr/>
        <a:lstStyle/>
        <a:p>
          <a:r>
            <a:rPr lang="en-GB" sz="1200" dirty="0"/>
            <a:t>SWYPFT</a:t>
          </a:r>
        </a:p>
        <a:p>
          <a:r>
            <a:rPr lang="en-GB" sz="1200" dirty="0"/>
            <a:t>(Mental Health)</a:t>
          </a:r>
        </a:p>
      </dgm:t>
    </dgm:pt>
    <dgm:pt modelId="{8E4CE7CA-00E1-46F3-BF41-A300554609F9}" type="parTrans" cxnId="{61FD84A2-556B-4DF5-83B5-B9D780B3B2B9}">
      <dgm:prSet/>
      <dgm:spPr/>
      <dgm:t>
        <a:bodyPr/>
        <a:lstStyle/>
        <a:p>
          <a:endParaRPr lang="en-GB"/>
        </a:p>
      </dgm:t>
    </dgm:pt>
    <dgm:pt modelId="{D810DA21-FB7C-4AA6-81F0-FDEDFF832F16}" type="sibTrans" cxnId="{61FD84A2-556B-4DF5-83B5-B9D780B3B2B9}">
      <dgm:prSet/>
      <dgm:spPr/>
      <dgm:t>
        <a:bodyPr/>
        <a:lstStyle/>
        <a:p>
          <a:endParaRPr lang="en-GB"/>
        </a:p>
      </dgm:t>
    </dgm:pt>
    <dgm:pt modelId="{6DD55D9C-7799-45BD-8AF1-336DA44124AF}">
      <dgm:prSet custT="1"/>
      <dgm:spPr>
        <a:solidFill>
          <a:srgbClr val="00B050">
            <a:alpha val="50000"/>
          </a:srgbClr>
        </a:solidFill>
      </dgm:spPr>
      <dgm:t>
        <a:bodyPr/>
        <a:lstStyle/>
        <a:p>
          <a:r>
            <a:rPr lang="en-GB" sz="1200" dirty="0"/>
            <a:t>Victim Support</a:t>
          </a:r>
        </a:p>
      </dgm:t>
    </dgm:pt>
    <dgm:pt modelId="{9638729E-D897-4671-9EB3-304E9681087E}" type="parTrans" cxnId="{1FA00354-6851-42D5-8E29-780D9FC1C0A8}">
      <dgm:prSet/>
      <dgm:spPr/>
      <dgm:t>
        <a:bodyPr/>
        <a:lstStyle/>
        <a:p>
          <a:endParaRPr lang="en-GB"/>
        </a:p>
      </dgm:t>
    </dgm:pt>
    <dgm:pt modelId="{9657B08E-9D8F-4EE9-BF19-0541F09D07A3}" type="sibTrans" cxnId="{1FA00354-6851-42D5-8E29-780D9FC1C0A8}">
      <dgm:prSet/>
      <dgm:spPr/>
      <dgm:t>
        <a:bodyPr/>
        <a:lstStyle/>
        <a:p>
          <a:endParaRPr lang="en-GB"/>
        </a:p>
      </dgm:t>
    </dgm:pt>
    <dgm:pt modelId="{1AF90118-C721-413C-B4FC-BB8E09F458B1}">
      <dgm:prSet custT="1"/>
      <dgm:spPr>
        <a:solidFill>
          <a:srgbClr val="FF4BD0">
            <a:alpha val="50000"/>
          </a:srgbClr>
        </a:solidFill>
      </dgm:spPr>
      <dgm:t>
        <a:bodyPr/>
        <a:lstStyle/>
        <a:p>
          <a:r>
            <a:rPr lang="en-GB" sz="1200" dirty="0"/>
            <a:t>Education Welfare</a:t>
          </a:r>
        </a:p>
      </dgm:t>
    </dgm:pt>
    <dgm:pt modelId="{F83B2232-4121-42A9-9E46-8FDC0EF28E9F}" type="parTrans" cxnId="{D18E60A6-CC74-423B-ABA0-C8C0B4D4BA26}">
      <dgm:prSet/>
      <dgm:spPr/>
      <dgm:t>
        <a:bodyPr/>
        <a:lstStyle/>
        <a:p>
          <a:endParaRPr lang="en-GB"/>
        </a:p>
      </dgm:t>
    </dgm:pt>
    <dgm:pt modelId="{B63F3340-649E-4310-AA89-5D1950A7AC06}" type="sibTrans" cxnId="{D18E60A6-CC74-423B-ABA0-C8C0B4D4BA26}">
      <dgm:prSet/>
      <dgm:spPr/>
      <dgm:t>
        <a:bodyPr/>
        <a:lstStyle/>
        <a:p>
          <a:endParaRPr lang="en-GB"/>
        </a:p>
      </dgm:t>
    </dgm:pt>
    <dgm:pt modelId="{6140209E-DD90-47A7-8FB2-C8F583774D92}">
      <dgm:prSet custT="1"/>
      <dgm:spPr>
        <a:solidFill>
          <a:srgbClr val="00B0F0">
            <a:alpha val="50000"/>
          </a:srgbClr>
        </a:solidFill>
      </dgm:spPr>
      <dgm:t>
        <a:bodyPr/>
        <a:lstStyle/>
        <a:p>
          <a:r>
            <a:rPr lang="en-GB" sz="1200" dirty="0"/>
            <a:t>Probation</a:t>
          </a:r>
        </a:p>
      </dgm:t>
    </dgm:pt>
    <dgm:pt modelId="{FA064D00-BBA9-4C12-9EE4-49DCFD611F53}" type="parTrans" cxnId="{2D30FA5E-9A22-44EC-AB98-3136549E2141}">
      <dgm:prSet/>
      <dgm:spPr/>
      <dgm:t>
        <a:bodyPr/>
        <a:lstStyle/>
        <a:p>
          <a:endParaRPr lang="en-GB"/>
        </a:p>
      </dgm:t>
    </dgm:pt>
    <dgm:pt modelId="{7A622E9B-7C37-444A-BCDF-6D31943F4A54}" type="sibTrans" cxnId="{2D30FA5E-9A22-44EC-AB98-3136549E2141}">
      <dgm:prSet/>
      <dgm:spPr/>
      <dgm:t>
        <a:bodyPr/>
        <a:lstStyle/>
        <a:p>
          <a:endParaRPr lang="en-GB"/>
        </a:p>
      </dgm:t>
    </dgm:pt>
    <dgm:pt modelId="{B4A04148-97DF-4BB3-A1C2-2C56C87F7B76}">
      <dgm:prSet custT="1"/>
      <dgm:spPr>
        <a:solidFill>
          <a:srgbClr val="00B050">
            <a:alpha val="50000"/>
          </a:srgbClr>
        </a:solidFill>
      </dgm:spPr>
      <dgm:t>
        <a:bodyPr/>
        <a:lstStyle/>
        <a:p>
          <a:r>
            <a:rPr lang="en-GB" sz="1200" dirty="0"/>
            <a:t>Inspiring Recovery</a:t>
          </a:r>
        </a:p>
      </dgm:t>
    </dgm:pt>
    <dgm:pt modelId="{48905496-273D-4702-982B-34A178A08315}" type="parTrans" cxnId="{9CEFB16F-EE7F-46DA-9245-5657B2DE131A}">
      <dgm:prSet/>
      <dgm:spPr/>
      <dgm:t>
        <a:bodyPr/>
        <a:lstStyle/>
        <a:p>
          <a:endParaRPr lang="en-GB"/>
        </a:p>
      </dgm:t>
    </dgm:pt>
    <dgm:pt modelId="{909B064F-4AF7-40B5-AE72-F6DE0ADB312E}" type="sibTrans" cxnId="{9CEFB16F-EE7F-46DA-9245-5657B2DE131A}">
      <dgm:prSet/>
      <dgm:spPr/>
      <dgm:t>
        <a:bodyPr/>
        <a:lstStyle/>
        <a:p>
          <a:endParaRPr lang="en-GB"/>
        </a:p>
      </dgm:t>
    </dgm:pt>
    <dgm:pt modelId="{B4A20FBD-7B89-437D-90FD-4C50418E5945}">
      <dgm:prSet custT="1"/>
      <dgm:spPr>
        <a:solidFill>
          <a:srgbClr val="00B0F0">
            <a:alpha val="50000"/>
          </a:srgbClr>
        </a:solidFill>
      </dgm:spPr>
      <dgm:t>
        <a:bodyPr/>
        <a:lstStyle/>
        <a:p>
          <a:r>
            <a:rPr lang="en-GB" sz="1200" dirty="0"/>
            <a:t>0-19yrs</a:t>
          </a:r>
        </a:p>
        <a:p>
          <a:r>
            <a:rPr lang="en-GB" sz="1200" dirty="0"/>
            <a:t>Child Health</a:t>
          </a:r>
        </a:p>
      </dgm:t>
    </dgm:pt>
    <dgm:pt modelId="{3A94758C-32B7-4AD4-B655-76E1804A95D8}" type="parTrans" cxnId="{97028D52-298F-49D7-B83E-930C926A76AB}">
      <dgm:prSet/>
      <dgm:spPr/>
      <dgm:t>
        <a:bodyPr/>
        <a:lstStyle/>
        <a:p>
          <a:endParaRPr lang="en-GB"/>
        </a:p>
      </dgm:t>
    </dgm:pt>
    <dgm:pt modelId="{44C3290A-B132-4BD4-AF92-AC1C850B52D1}" type="sibTrans" cxnId="{97028D52-298F-49D7-B83E-930C926A76AB}">
      <dgm:prSet/>
      <dgm:spPr/>
      <dgm:t>
        <a:bodyPr/>
        <a:lstStyle/>
        <a:p>
          <a:endParaRPr lang="en-GB"/>
        </a:p>
      </dgm:t>
    </dgm:pt>
    <dgm:pt modelId="{3D1AD8E7-E431-4F8A-8AA0-69998DB0247B}">
      <dgm:prSet custT="1"/>
      <dgm:spPr>
        <a:solidFill>
          <a:srgbClr val="FF4BD0">
            <a:alpha val="50000"/>
          </a:srgbClr>
        </a:solidFill>
      </dgm:spPr>
      <dgm:t>
        <a:bodyPr/>
        <a:lstStyle/>
        <a:p>
          <a:endParaRPr lang="en-GB" sz="1200" dirty="0"/>
        </a:p>
        <a:p>
          <a:r>
            <a:rPr lang="en-GB" sz="1200" dirty="0"/>
            <a:t>NHS</a:t>
          </a:r>
        </a:p>
        <a:p>
          <a:endParaRPr lang="en-GB" sz="1200" dirty="0"/>
        </a:p>
      </dgm:t>
    </dgm:pt>
    <dgm:pt modelId="{9AB9B9CD-EF7B-42A1-98AC-A3A3F205085C}" type="parTrans" cxnId="{E2A595CE-E1CE-46E1-ACC9-930F72C04CFF}">
      <dgm:prSet/>
      <dgm:spPr/>
      <dgm:t>
        <a:bodyPr/>
        <a:lstStyle/>
        <a:p>
          <a:endParaRPr lang="en-GB"/>
        </a:p>
      </dgm:t>
    </dgm:pt>
    <dgm:pt modelId="{6ECE9B26-6AB7-42EF-8295-08AB3711FD61}" type="sibTrans" cxnId="{E2A595CE-E1CE-46E1-ACC9-930F72C04CFF}">
      <dgm:prSet/>
      <dgm:spPr/>
      <dgm:t>
        <a:bodyPr/>
        <a:lstStyle/>
        <a:p>
          <a:endParaRPr lang="en-GB"/>
        </a:p>
      </dgm:t>
    </dgm:pt>
    <dgm:pt modelId="{E1A5A270-45DC-44BB-B00D-D6EB9CC69F1A}">
      <dgm:prSet custT="1"/>
      <dgm:spPr>
        <a:solidFill>
          <a:srgbClr val="00B0F0">
            <a:alpha val="50000"/>
          </a:srgbClr>
        </a:solidFill>
      </dgm:spPr>
      <dgm:t>
        <a:bodyPr/>
        <a:lstStyle/>
        <a:p>
          <a:r>
            <a:rPr lang="en-GB" sz="1200" dirty="0"/>
            <a:t>Youth Offending Team</a:t>
          </a:r>
        </a:p>
      </dgm:t>
    </dgm:pt>
    <dgm:pt modelId="{C8119F3D-DF93-4453-8AA0-F1AA2C2B3348}" type="parTrans" cxnId="{71ECA748-87F3-48B5-ABE0-5086C68A3B60}">
      <dgm:prSet/>
      <dgm:spPr/>
      <dgm:t>
        <a:bodyPr/>
        <a:lstStyle/>
        <a:p>
          <a:endParaRPr lang="en-GB"/>
        </a:p>
      </dgm:t>
    </dgm:pt>
    <dgm:pt modelId="{4F478152-4434-47D3-ABA4-F006B5584FA8}" type="sibTrans" cxnId="{71ECA748-87F3-48B5-ABE0-5086C68A3B60}">
      <dgm:prSet/>
      <dgm:spPr/>
      <dgm:t>
        <a:bodyPr/>
        <a:lstStyle/>
        <a:p>
          <a:endParaRPr lang="en-GB"/>
        </a:p>
      </dgm:t>
    </dgm:pt>
    <dgm:pt modelId="{894FF393-1150-4C79-ABB2-19DF4FE4EAD0}">
      <dgm:prSet custT="1"/>
      <dgm:spPr>
        <a:solidFill>
          <a:schemeClr val="accent1">
            <a:lumMod val="75000"/>
            <a:alpha val="50000"/>
          </a:schemeClr>
        </a:solidFill>
      </dgm:spPr>
      <dgm:t>
        <a:bodyPr/>
        <a:lstStyle/>
        <a:p>
          <a:r>
            <a:rPr lang="en-GB" sz="1200" dirty="0"/>
            <a:t>Family Hubs</a:t>
          </a:r>
        </a:p>
      </dgm:t>
    </dgm:pt>
    <dgm:pt modelId="{FDEF2518-5AFC-47EA-912D-CA3D6A2A800C}" type="parTrans" cxnId="{2E4230DA-09A1-4996-837B-E3C79F1A41B3}">
      <dgm:prSet/>
      <dgm:spPr/>
      <dgm:t>
        <a:bodyPr/>
        <a:lstStyle/>
        <a:p>
          <a:endParaRPr lang="en-GB"/>
        </a:p>
      </dgm:t>
    </dgm:pt>
    <dgm:pt modelId="{ADAA5A23-5799-45F5-871F-F35166025690}" type="sibTrans" cxnId="{2E4230DA-09A1-4996-837B-E3C79F1A41B3}">
      <dgm:prSet/>
      <dgm:spPr/>
      <dgm:t>
        <a:bodyPr/>
        <a:lstStyle/>
        <a:p>
          <a:endParaRPr lang="en-GB"/>
        </a:p>
      </dgm:t>
    </dgm:pt>
    <dgm:pt modelId="{84FAB4D5-1820-4E7D-BE41-522BB4D37A59}">
      <dgm:prSet custT="1"/>
      <dgm:spPr>
        <a:solidFill>
          <a:srgbClr val="00B050">
            <a:alpha val="50000"/>
          </a:srgbClr>
        </a:solidFill>
      </dgm:spPr>
      <dgm:t>
        <a:bodyPr/>
        <a:lstStyle/>
        <a:p>
          <a:r>
            <a:rPr lang="en-GB" sz="1200" dirty="0"/>
            <a:t>IOM (Integrated Offender Mngmt)</a:t>
          </a:r>
        </a:p>
      </dgm:t>
    </dgm:pt>
    <dgm:pt modelId="{5BED44FC-1016-468C-9379-854960B227D8}" type="parTrans" cxnId="{B3936161-F8BC-4DC0-BF1E-ADE538A1D9C6}">
      <dgm:prSet/>
      <dgm:spPr/>
      <dgm:t>
        <a:bodyPr/>
        <a:lstStyle/>
        <a:p>
          <a:endParaRPr lang="en-GB"/>
        </a:p>
      </dgm:t>
    </dgm:pt>
    <dgm:pt modelId="{94361C50-748A-4815-B78C-68FBF7381A84}" type="sibTrans" cxnId="{B3936161-F8BC-4DC0-BF1E-ADE538A1D9C6}">
      <dgm:prSet/>
      <dgm:spPr/>
      <dgm:t>
        <a:bodyPr/>
        <a:lstStyle/>
        <a:p>
          <a:endParaRPr lang="en-GB"/>
        </a:p>
      </dgm:t>
    </dgm:pt>
    <dgm:pt modelId="{A3C2079F-F733-4BB6-9AEA-A51067CD1A50}" type="pres">
      <dgm:prSet presAssocID="{4E4F72D6-728D-44EA-A9E4-E54D331A328B}" presName="composite" presStyleCnt="0">
        <dgm:presLayoutVars>
          <dgm:chMax val="1"/>
          <dgm:dir/>
          <dgm:resizeHandles val="exact"/>
        </dgm:presLayoutVars>
      </dgm:prSet>
      <dgm:spPr/>
    </dgm:pt>
    <dgm:pt modelId="{D4B70170-391B-4C88-B638-16445262B8E4}" type="pres">
      <dgm:prSet presAssocID="{4E4F72D6-728D-44EA-A9E4-E54D331A328B}" presName="radial" presStyleCnt="0">
        <dgm:presLayoutVars>
          <dgm:animLvl val="ctr"/>
        </dgm:presLayoutVars>
      </dgm:prSet>
      <dgm:spPr/>
    </dgm:pt>
    <dgm:pt modelId="{C426A745-3BF5-49EF-9544-1E8585A0A468}" type="pres">
      <dgm:prSet presAssocID="{FBCBE0A5-8915-42AD-BF4F-FFF7C1D93D7E}" presName="centerShape" presStyleLbl="vennNode1" presStyleIdx="0" presStyleCnt="17" custLinFactNeighborX="-792" custLinFactNeighborY="-955"/>
      <dgm:spPr/>
    </dgm:pt>
    <dgm:pt modelId="{00916162-BA5D-4522-A3D0-4ED89EF1F8E8}" type="pres">
      <dgm:prSet presAssocID="{6148E236-6731-4B4F-ADF9-65EFADED3106}" presName="node" presStyleLbl="vennNode1" presStyleIdx="1" presStyleCnt="17">
        <dgm:presLayoutVars>
          <dgm:bulletEnabled val="1"/>
        </dgm:presLayoutVars>
      </dgm:prSet>
      <dgm:spPr/>
    </dgm:pt>
    <dgm:pt modelId="{69FED03B-4A74-49B8-850C-7C75172AE6A3}" type="pres">
      <dgm:prSet presAssocID="{B37A2641-DB4A-4516-8729-A8A904AC49DE}" presName="node" presStyleLbl="vennNode1" presStyleIdx="2" presStyleCnt="17">
        <dgm:presLayoutVars>
          <dgm:bulletEnabled val="1"/>
        </dgm:presLayoutVars>
      </dgm:prSet>
      <dgm:spPr/>
    </dgm:pt>
    <dgm:pt modelId="{9D6EB728-3EF9-45BE-8E01-2D38A68C2DBD}" type="pres">
      <dgm:prSet presAssocID="{894FF393-1150-4C79-ABB2-19DF4FE4EAD0}" presName="node" presStyleLbl="vennNode1" presStyleIdx="3" presStyleCnt="17">
        <dgm:presLayoutVars>
          <dgm:bulletEnabled val="1"/>
        </dgm:presLayoutVars>
      </dgm:prSet>
      <dgm:spPr/>
    </dgm:pt>
    <dgm:pt modelId="{6BBEEB0E-EA96-48AE-8AB1-E2FF0758D2C5}" type="pres">
      <dgm:prSet presAssocID="{24AE915B-0045-4F83-94FD-E56D3BB08638}" presName="node" presStyleLbl="vennNode1" presStyleIdx="4" presStyleCnt="17">
        <dgm:presLayoutVars>
          <dgm:bulletEnabled val="1"/>
        </dgm:presLayoutVars>
      </dgm:prSet>
      <dgm:spPr/>
    </dgm:pt>
    <dgm:pt modelId="{81EF3019-90E7-4039-A336-D7062D1C6C32}" type="pres">
      <dgm:prSet presAssocID="{0BD6A7C7-A3E7-4E94-A134-F8A752D8A1A5}" presName="node" presStyleLbl="vennNode1" presStyleIdx="5" presStyleCnt="17" custScaleX="114647" custRadScaleRad="99796" custRadScaleInc="-5191">
        <dgm:presLayoutVars>
          <dgm:bulletEnabled val="1"/>
        </dgm:presLayoutVars>
      </dgm:prSet>
      <dgm:spPr/>
    </dgm:pt>
    <dgm:pt modelId="{BD054439-F6CE-4960-8880-4CB7AD7ACFCB}" type="pres">
      <dgm:prSet presAssocID="{B4A20FBD-7B89-437D-90FD-4C50418E5945}" presName="node" presStyleLbl="vennNode1" presStyleIdx="6" presStyleCnt="17">
        <dgm:presLayoutVars>
          <dgm:bulletEnabled val="1"/>
        </dgm:presLayoutVars>
      </dgm:prSet>
      <dgm:spPr/>
    </dgm:pt>
    <dgm:pt modelId="{B85AC995-AB4D-4E33-8C17-4454BDED1299}" type="pres">
      <dgm:prSet presAssocID="{46A0D478-C3CE-4C08-A1C8-50C8A86A116D}" presName="node" presStyleLbl="vennNode1" presStyleIdx="7" presStyleCnt="17">
        <dgm:presLayoutVars>
          <dgm:bulletEnabled val="1"/>
        </dgm:presLayoutVars>
      </dgm:prSet>
      <dgm:spPr/>
    </dgm:pt>
    <dgm:pt modelId="{9CA5F501-307C-4459-A8F2-94D71B06B7C8}" type="pres">
      <dgm:prSet presAssocID="{8898C12F-7F69-4004-8CD2-2EA2A18E320A}" presName="node" presStyleLbl="vennNode1" presStyleIdx="8" presStyleCnt="17">
        <dgm:presLayoutVars>
          <dgm:bulletEnabled val="1"/>
        </dgm:presLayoutVars>
      </dgm:prSet>
      <dgm:spPr/>
    </dgm:pt>
    <dgm:pt modelId="{D3C3F5E9-5A3F-4784-9B5E-4FF93041D002}" type="pres">
      <dgm:prSet presAssocID="{FB5C1D7C-7F1C-42DC-AAA4-7F6716DDF3BD}" presName="node" presStyleLbl="vennNode1" presStyleIdx="9" presStyleCnt="17" custRadScaleRad="100658" custRadScaleInc="-5614">
        <dgm:presLayoutVars>
          <dgm:bulletEnabled val="1"/>
        </dgm:presLayoutVars>
      </dgm:prSet>
      <dgm:spPr/>
    </dgm:pt>
    <dgm:pt modelId="{DD6B186B-9660-4543-B4A2-4CDD2FA36D58}" type="pres">
      <dgm:prSet presAssocID="{6DD55D9C-7799-45BD-8AF1-336DA44124AF}" presName="node" presStyleLbl="vennNode1" presStyleIdx="10" presStyleCnt="17" custRadScaleRad="100501" custRadScaleInc="-535">
        <dgm:presLayoutVars>
          <dgm:bulletEnabled val="1"/>
        </dgm:presLayoutVars>
      </dgm:prSet>
      <dgm:spPr/>
    </dgm:pt>
    <dgm:pt modelId="{297ADED6-E431-4B41-A69C-47B7E4B18E94}" type="pres">
      <dgm:prSet presAssocID="{1AF90118-C721-413C-B4FC-BB8E09F458B1}" presName="node" presStyleLbl="vennNode1" presStyleIdx="11" presStyleCnt="17">
        <dgm:presLayoutVars>
          <dgm:bulletEnabled val="1"/>
        </dgm:presLayoutVars>
      </dgm:prSet>
      <dgm:spPr/>
    </dgm:pt>
    <dgm:pt modelId="{BF22FD92-D150-434F-8E91-A4CC1FA6176A}" type="pres">
      <dgm:prSet presAssocID="{6140209E-DD90-47A7-8FB2-C8F583774D92}" presName="node" presStyleLbl="vennNode1" presStyleIdx="12" presStyleCnt="17">
        <dgm:presLayoutVars>
          <dgm:bulletEnabled val="1"/>
        </dgm:presLayoutVars>
      </dgm:prSet>
      <dgm:spPr/>
    </dgm:pt>
    <dgm:pt modelId="{C7F51055-1B79-4FE7-BDCE-27706A729A1C}" type="pres">
      <dgm:prSet presAssocID="{B4A04148-97DF-4BB3-A1C2-2C56C87F7B76}" presName="node" presStyleLbl="vennNode1" presStyleIdx="13" presStyleCnt="17">
        <dgm:presLayoutVars>
          <dgm:bulletEnabled val="1"/>
        </dgm:presLayoutVars>
      </dgm:prSet>
      <dgm:spPr/>
    </dgm:pt>
    <dgm:pt modelId="{88E0D030-566A-4BE1-948C-0D4CDAD187BD}" type="pres">
      <dgm:prSet presAssocID="{3D1AD8E7-E431-4F8A-8AA0-69998DB0247B}" presName="node" presStyleLbl="vennNode1" presStyleIdx="14" presStyleCnt="17" custScaleX="93726">
        <dgm:presLayoutVars>
          <dgm:bulletEnabled val="1"/>
        </dgm:presLayoutVars>
      </dgm:prSet>
      <dgm:spPr/>
    </dgm:pt>
    <dgm:pt modelId="{47AE2765-C134-4B3F-90FB-48A8ADA118C3}" type="pres">
      <dgm:prSet presAssocID="{E1A5A270-45DC-44BB-B00D-D6EB9CC69F1A}" presName="node" presStyleLbl="vennNode1" presStyleIdx="15" presStyleCnt="17">
        <dgm:presLayoutVars>
          <dgm:bulletEnabled val="1"/>
        </dgm:presLayoutVars>
      </dgm:prSet>
      <dgm:spPr/>
    </dgm:pt>
    <dgm:pt modelId="{51E67408-A3C9-4429-B3C0-7613308505FD}" type="pres">
      <dgm:prSet presAssocID="{84FAB4D5-1820-4E7D-BE41-522BB4D37A59}" presName="node" presStyleLbl="vennNode1" presStyleIdx="16" presStyleCnt="17" custScaleX="113866" custScaleY="102246">
        <dgm:presLayoutVars>
          <dgm:bulletEnabled val="1"/>
        </dgm:presLayoutVars>
      </dgm:prSet>
      <dgm:spPr/>
    </dgm:pt>
  </dgm:ptLst>
  <dgm:cxnLst>
    <dgm:cxn modelId="{A31E0002-FA30-4239-BC23-71C4DDA851C7}" type="presOf" srcId="{24AE915B-0045-4F83-94FD-E56D3BB08638}" destId="{6BBEEB0E-EA96-48AE-8AB1-E2FF0758D2C5}" srcOrd="0" destOrd="0" presId="urn:microsoft.com/office/officeart/2005/8/layout/radial3"/>
    <dgm:cxn modelId="{81C98407-3D97-4299-9AA7-C1CE055B7222}" type="presOf" srcId="{FBCBE0A5-8915-42AD-BF4F-FFF7C1D93D7E}" destId="{C426A745-3BF5-49EF-9544-1E8585A0A468}" srcOrd="0" destOrd="0" presId="urn:microsoft.com/office/officeart/2005/8/layout/radial3"/>
    <dgm:cxn modelId="{06BAEC0B-E951-4B69-A313-C1743D56E424}" type="presOf" srcId="{6140209E-DD90-47A7-8FB2-C8F583774D92}" destId="{BF22FD92-D150-434F-8E91-A4CC1FA6176A}" srcOrd="0" destOrd="0" presId="urn:microsoft.com/office/officeart/2005/8/layout/radial3"/>
    <dgm:cxn modelId="{8F46EB0E-B8B6-433B-8C83-652688F1DCC7}" type="presOf" srcId="{6148E236-6731-4B4F-ADF9-65EFADED3106}" destId="{00916162-BA5D-4522-A3D0-4ED89EF1F8E8}" srcOrd="0" destOrd="0" presId="urn:microsoft.com/office/officeart/2005/8/layout/radial3"/>
    <dgm:cxn modelId="{39787314-2732-4645-89C5-39E274921A85}" type="presOf" srcId="{E1A5A270-45DC-44BB-B00D-D6EB9CC69F1A}" destId="{47AE2765-C134-4B3F-90FB-48A8ADA118C3}" srcOrd="0" destOrd="0" presId="urn:microsoft.com/office/officeart/2005/8/layout/radial3"/>
    <dgm:cxn modelId="{C29ADC26-2BE6-4A90-ADE3-41C6D844AE72}" type="presOf" srcId="{FB5C1D7C-7F1C-42DC-AAA4-7F6716DDF3BD}" destId="{D3C3F5E9-5A3F-4784-9B5E-4FF93041D002}" srcOrd="0" destOrd="0" presId="urn:microsoft.com/office/officeart/2005/8/layout/radial3"/>
    <dgm:cxn modelId="{FCB30B28-61F6-443E-8ED0-6C6F5461B520}" type="presOf" srcId="{4E4F72D6-728D-44EA-A9E4-E54D331A328B}" destId="{A3C2079F-F733-4BB6-9AEA-A51067CD1A50}" srcOrd="0" destOrd="0" presId="urn:microsoft.com/office/officeart/2005/8/layout/radial3"/>
    <dgm:cxn modelId="{C095A42A-CB84-452F-99AC-7357F59FE78F}" srcId="{4E4F72D6-728D-44EA-A9E4-E54D331A328B}" destId="{FBCBE0A5-8915-42AD-BF4F-FFF7C1D93D7E}" srcOrd="0" destOrd="0" parTransId="{E7916660-4EB6-42B7-A0DF-7ED0118C8170}" sibTransId="{4CAFD190-CF18-4557-873B-55109EBDA76C}"/>
    <dgm:cxn modelId="{06E23835-5934-49D4-9984-D328C1F4DED0}" type="presOf" srcId="{46A0D478-C3CE-4C08-A1C8-50C8A86A116D}" destId="{B85AC995-AB4D-4E33-8C17-4454BDED1299}" srcOrd="0" destOrd="0" presId="urn:microsoft.com/office/officeart/2005/8/layout/radial3"/>
    <dgm:cxn modelId="{2D30FA5E-9A22-44EC-AB98-3136549E2141}" srcId="{FBCBE0A5-8915-42AD-BF4F-FFF7C1D93D7E}" destId="{6140209E-DD90-47A7-8FB2-C8F583774D92}" srcOrd="11" destOrd="0" parTransId="{FA064D00-BBA9-4C12-9EE4-49DCFD611F53}" sibTransId="{7A622E9B-7C37-444A-BCDF-6D31943F4A54}"/>
    <dgm:cxn modelId="{B3936161-F8BC-4DC0-BF1E-ADE538A1D9C6}" srcId="{FBCBE0A5-8915-42AD-BF4F-FFF7C1D93D7E}" destId="{84FAB4D5-1820-4E7D-BE41-522BB4D37A59}" srcOrd="15" destOrd="0" parTransId="{5BED44FC-1016-468C-9379-854960B227D8}" sibTransId="{94361C50-748A-4815-B78C-68FBF7381A84}"/>
    <dgm:cxn modelId="{B1553F68-CDE8-4FB2-8194-5015D07F9946}" srcId="{FBCBE0A5-8915-42AD-BF4F-FFF7C1D93D7E}" destId="{0BD6A7C7-A3E7-4E94-A134-F8A752D8A1A5}" srcOrd="4" destOrd="0" parTransId="{CEC59BA8-62A9-4FB1-A70F-693D958AB539}" sibTransId="{3EBEC4EE-8A87-489B-84AE-3CCEDBA94956}"/>
    <dgm:cxn modelId="{71ECA748-87F3-48B5-ABE0-5086C68A3B60}" srcId="{FBCBE0A5-8915-42AD-BF4F-FFF7C1D93D7E}" destId="{E1A5A270-45DC-44BB-B00D-D6EB9CC69F1A}" srcOrd="14" destOrd="0" parTransId="{C8119F3D-DF93-4453-8AA0-F1AA2C2B3348}" sibTransId="{4F478152-4434-47D3-ABA4-F006B5584FA8}"/>
    <dgm:cxn modelId="{9CEFB16F-EE7F-46DA-9245-5657B2DE131A}" srcId="{FBCBE0A5-8915-42AD-BF4F-FFF7C1D93D7E}" destId="{B4A04148-97DF-4BB3-A1C2-2C56C87F7B76}" srcOrd="12" destOrd="0" parTransId="{48905496-273D-4702-982B-34A178A08315}" sibTransId="{909B064F-4AF7-40B5-AE72-F6DE0ADB312E}"/>
    <dgm:cxn modelId="{97028D52-298F-49D7-B83E-930C926A76AB}" srcId="{FBCBE0A5-8915-42AD-BF4F-FFF7C1D93D7E}" destId="{B4A20FBD-7B89-437D-90FD-4C50418E5945}" srcOrd="5" destOrd="0" parTransId="{3A94758C-32B7-4AD4-B655-76E1804A95D8}" sibTransId="{44C3290A-B132-4BD4-AF92-AC1C850B52D1}"/>
    <dgm:cxn modelId="{1FA00354-6851-42D5-8E29-780D9FC1C0A8}" srcId="{FBCBE0A5-8915-42AD-BF4F-FFF7C1D93D7E}" destId="{6DD55D9C-7799-45BD-8AF1-336DA44124AF}" srcOrd="9" destOrd="0" parTransId="{9638729E-D897-4671-9EB3-304E9681087E}" sibTransId="{9657B08E-9D8F-4EE9-BF19-0541F09D07A3}"/>
    <dgm:cxn modelId="{E85D3F74-2AFC-4243-BA41-4E0E86E25E5A}" type="presOf" srcId="{6DD55D9C-7799-45BD-8AF1-336DA44124AF}" destId="{DD6B186B-9660-4543-B4A2-4CDD2FA36D58}" srcOrd="0" destOrd="0" presId="urn:microsoft.com/office/officeart/2005/8/layout/radial3"/>
    <dgm:cxn modelId="{8640A877-78A9-4163-B03E-2478B4688491}" type="presOf" srcId="{B4A04148-97DF-4BB3-A1C2-2C56C87F7B76}" destId="{C7F51055-1B79-4FE7-BDCE-27706A729A1C}" srcOrd="0" destOrd="0" presId="urn:microsoft.com/office/officeart/2005/8/layout/radial3"/>
    <dgm:cxn modelId="{E94E517B-DB4C-42D4-B32A-4B2882E9064F}" srcId="{FBCBE0A5-8915-42AD-BF4F-FFF7C1D93D7E}" destId="{B37A2641-DB4A-4516-8729-A8A904AC49DE}" srcOrd="1" destOrd="0" parTransId="{9EF6D575-0409-4793-9B65-53C50E55A460}" sibTransId="{5D84E1EA-6C59-453C-B452-725559E06825}"/>
    <dgm:cxn modelId="{194AA37E-6661-4C50-8C0E-174FF8654D26}" type="presOf" srcId="{0BD6A7C7-A3E7-4E94-A134-F8A752D8A1A5}" destId="{81EF3019-90E7-4039-A336-D7062D1C6C32}" srcOrd="0" destOrd="0" presId="urn:microsoft.com/office/officeart/2005/8/layout/radial3"/>
    <dgm:cxn modelId="{3EE90083-59BB-4D3A-92D2-1E8AE8C3DD86}" type="presOf" srcId="{B37A2641-DB4A-4516-8729-A8A904AC49DE}" destId="{69FED03B-4A74-49B8-850C-7C75172AE6A3}" srcOrd="0" destOrd="0" presId="urn:microsoft.com/office/officeart/2005/8/layout/radial3"/>
    <dgm:cxn modelId="{DD79FA84-A02A-4D53-B72C-FBD1CE48247E}" srcId="{FBCBE0A5-8915-42AD-BF4F-FFF7C1D93D7E}" destId="{8898C12F-7F69-4004-8CD2-2EA2A18E320A}" srcOrd="7" destOrd="0" parTransId="{62A17E4E-D24F-4113-84BE-DBD8C5BB4A9A}" sibTransId="{65BCFA42-E46B-45AC-ABD0-E8E9AF614DB5}"/>
    <dgm:cxn modelId="{59B7CA89-F29E-48A1-8807-0165255F5018}" type="presOf" srcId="{B4A20FBD-7B89-437D-90FD-4C50418E5945}" destId="{BD054439-F6CE-4960-8880-4CB7AD7ACFCB}" srcOrd="0" destOrd="0" presId="urn:microsoft.com/office/officeart/2005/8/layout/radial3"/>
    <dgm:cxn modelId="{840B998F-14F8-4DDA-9BD6-05842AD442DB}" type="presOf" srcId="{1AF90118-C721-413C-B4FC-BB8E09F458B1}" destId="{297ADED6-E431-4B41-A69C-47B7E4B18E94}" srcOrd="0" destOrd="0" presId="urn:microsoft.com/office/officeart/2005/8/layout/radial3"/>
    <dgm:cxn modelId="{B7610D93-21AE-4B25-9F48-D9688C0A4AA0}" type="presOf" srcId="{8898C12F-7F69-4004-8CD2-2EA2A18E320A}" destId="{9CA5F501-307C-4459-A8F2-94D71B06B7C8}" srcOrd="0" destOrd="0" presId="urn:microsoft.com/office/officeart/2005/8/layout/radial3"/>
    <dgm:cxn modelId="{3BF49B9D-0C8B-413A-B39F-F53C0AD18A8B}" srcId="{FBCBE0A5-8915-42AD-BF4F-FFF7C1D93D7E}" destId="{24AE915B-0045-4F83-94FD-E56D3BB08638}" srcOrd="3" destOrd="0" parTransId="{CC802750-7DC6-45C5-86CE-0B1F9330A16F}" sibTransId="{ADFA3E53-33BF-45C6-BD77-04A70345CC3B}"/>
    <dgm:cxn modelId="{61FD84A2-556B-4DF5-83B5-B9D780B3B2B9}" srcId="{FBCBE0A5-8915-42AD-BF4F-FFF7C1D93D7E}" destId="{FB5C1D7C-7F1C-42DC-AAA4-7F6716DDF3BD}" srcOrd="8" destOrd="0" parTransId="{8E4CE7CA-00E1-46F3-BF41-A300554609F9}" sibTransId="{D810DA21-FB7C-4AA6-81F0-FDEDFF832F16}"/>
    <dgm:cxn modelId="{D18E60A6-CC74-423B-ABA0-C8C0B4D4BA26}" srcId="{FBCBE0A5-8915-42AD-BF4F-FFF7C1D93D7E}" destId="{1AF90118-C721-413C-B4FC-BB8E09F458B1}" srcOrd="10" destOrd="0" parTransId="{F83B2232-4121-42A9-9E46-8FDC0EF28E9F}" sibTransId="{B63F3340-649E-4310-AA89-5D1950A7AC06}"/>
    <dgm:cxn modelId="{2D6458BD-BEDC-40C1-994F-6B3E3DA66594}" type="presOf" srcId="{894FF393-1150-4C79-ABB2-19DF4FE4EAD0}" destId="{9D6EB728-3EF9-45BE-8E01-2D38A68C2DBD}" srcOrd="0" destOrd="0" presId="urn:microsoft.com/office/officeart/2005/8/layout/radial3"/>
    <dgm:cxn modelId="{906D40C9-3791-4BE1-8B6A-7BC62D0EF0E1}" type="presOf" srcId="{3D1AD8E7-E431-4F8A-8AA0-69998DB0247B}" destId="{88E0D030-566A-4BE1-948C-0D4CDAD187BD}" srcOrd="0" destOrd="0" presId="urn:microsoft.com/office/officeart/2005/8/layout/radial3"/>
    <dgm:cxn modelId="{E2A595CE-E1CE-46E1-ACC9-930F72C04CFF}" srcId="{FBCBE0A5-8915-42AD-BF4F-FFF7C1D93D7E}" destId="{3D1AD8E7-E431-4F8A-8AA0-69998DB0247B}" srcOrd="13" destOrd="0" parTransId="{9AB9B9CD-EF7B-42A1-98AC-A3A3F205085C}" sibTransId="{6ECE9B26-6AB7-42EF-8295-08AB3711FD61}"/>
    <dgm:cxn modelId="{3065F7D1-786B-4D4A-8908-BE05DB9389EE}" srcId="{FBCBE0A5-8915-42AD-BF4F-FFF7C1D93D7E}" destId="{46A0D478-C3CE-4C08-A1C8-50C8A86A116D}" srcOrd="6" destOrd="0" parTransId="{A9DEC1D4-E4C2-4EB3-BF95-1671CED7BB0A}" sibTransId="{4C795FF9-7D26-4F69-A1B9-A483F5CEA031}"/>
    <dgm:cxn modelId="{2E4230DA-09A1-4996-837B-E3C79F1A41B3}" srcId="{FBCBE0A5-8915-42AD-BF4F-FFF7C1D93D7E}" destId="{894FF393-1150-4C79-ABB2-19DF4FE4EAD0}" srcOrd="2" destOrd="0" parTransId="{FDEF2518-5AFC-47EA-912D-CA3D6A2A800C}" sibTransId="{ADAA5A23-5799-45F5-871F-F35166025690}"/>
    <dgm:cxn modelId="{F3E629DD-DC21-43A8-980F-29061D683BEB}" type="presOf" srcId="{84FAB4D5-1820-4E7D-BE41-522BB4D37A59}" destId="{51E67408-A3C9-4429-B3C0-7613308505FD}" srcOrd="0" destOrd="0" presId="urn:microsoft.com/office/officeart/2005/8/layout/radial3"/>
    <dgm:cxn modelId="{7355D0E0-31D1-451F-B434-A206434BFB5B}" srcId="{FBCBE0A5-8915-42AD-BF4F-FFF7C1D93D7E}" destId="{6148E236-6731-4B4F-ADF9-65EFADED3106}" srcOrd="0" destOrd="0" parTransId="{17E5EED4-0236-44EC-B979-D7BF67CB2FC7}" sibTransId="{5E68F89E-47DF-479F-A0EB-ABB8406AA46B}"/>
    <dgm:cxn modelId="{9A1EDDEC-F4EA-4BB3-9E7E-2A943B7994BD}" type="presParOf" srcId="{A3C2079F-F733-4BB6-9AEA-A51067CD1A50}" destId="{D4B70170-391B-4C88-B638-16445262B8E4}" srcOrd="0" destOrd="0" presId="urn:microsoft.com/office/officeart/2005/8/layout/radial3"/>
    <dgm:cxn modelId="{C771CB44-6411-4E5A-B93E-8E78E7B2A57B}" type="presParOf" srcId="{D4B70170-391B-4C88-B638-16445262B8E4}" destId="{C426A745-3BF5-49EF-9544-1E8585A0A468}" srcOrd="0" destOrd="0" presId="urn:microsoft.com/office/officeart/2005/8/layout/radial3"/>
    <dgm:cxn modelId="{71FA2E03-DF29-46DE-8800-27088056F306}" type="presParOf" srcId="{D4B70170-391B-4C88-B638-16445262B8E4}" destId="{00916162-BA5D-4522-A3D0-4ED89EF1F8E8}" srcOrd="1" destOrd="0" presId="urn:microsoft.com/office/officeart/2005/8/layout/radial3"/>
    <dgm:cxn modelId="{D8BEA7D0-0895-4AAA-A241-6437043BC544}" type="presParOf" srcId="{D4B70170-391B-4C88-B638-16445262B8E4}" destId="{69FED03B-4A74-49B8-850C-7C75172AE6A3}" srcOrd="2" destOrd="0" presId="urn:microsoft.com/office/officeart/2005/8/layout/radial3"/>
    <dgm:cxn modelId="{72A951A6-305E-4E06-8FB4-14FB159A42AE}" type="presParOf" srcId="{D4B70170-391B-4C88-B638-16445262B8E4}" destId="{9D6EB728-3EF9-45BE-8E01-2D38A68C2DBD}" srcOrd="3" destOrd="0" presId="urn:microsoft.com/office/officeart/2005/8/layout/radial3"/>
    <dgm:cxn modelId="{995B6307-56D7-4866-85E1-19DF2C93E654}" type="presParOf" srcId="{D4B70170-391B-4C88-B638-16445262B8E4}" destId="{6BBEEB0E-EA96-48AE-8AB1-E2FF0758D2C5}" srcOrd="4" destOrd="0" presId="urn:microsoft.com/office/officeart/2005/8/layout/radial3"/>
    <dgm:cxn modelId="{9B172DD0-7986-492A-AAE1-2E630BBC90AF}" type="presParOf" srcId="{D4B70170-391B-4C88-B638-16445262B8E4}" destId="{81EF3019-90E7-4039-A336-D7062D1C6C32}" srcOrd="5" destOrd="0" presId="urn:microsoft.com/office/officeart/2005/8/layout/radial3"/>
    <dgm:cxn modelId="{BC97176C-C2DA-4F50-B010-A5F3BCDB2C93}" type="presParOf" srcId="{D4B70170-391B-4C88-B638-16445262B8E4}" destId="{BD054439-F6CE-4960-8880-4CB7AD7ACFCB}" srcOrd="6" destOrd="0" presId="urn:microsoft.com/office/officeart/2005/8/layout/radial3"/>
    <dgm:cxn modelId="{CE1F5142-0A7D-45B0-9DCC-C241468FD71E}" type="presParOf" srcId="{D4B70170-391B-4C88-B638-16445262B8E4}" destId="{B85AC995-AB4D-4E33-8C17-4454BDED1299}" srcOrd="7" destOrd="0" presId="urn:microsoft.com/office/officeart/2005/8/layout/radial3"/>
    <dgm:cxn modelId="{FFB06A2C-CEE2-4216-A93F-99C69EDBAB26}" type="presParOf" srcId="{D4B70170-391B-4C88-B638-16445262B8E4}" destId="{9CA5F501-307C-4459-A8F2-94D71B06B7C8}" srcOrd="8" destOrd="0" presId="urn:microsoft.com/office/officeart/2005/8/layout/radial3"/>
    <dgm:cxn modelId="{EE0A372E-23E6-4E14-90DC-FC28CE2FACE1}" type="presParOf" srcId="{D4B70170-391B-4C88-B638-16445262B8E4}" destId="{D3C3F5E9-5A3F-4784-9B5E-4FF93041D002}" srcOrd="9" destOrd="0" presId="urn:microsoft.com/office/officeart/2005/8/layout/radial3"/>
    <dgm:cxn modelId="{E6C873D3-1B68-4F20-9BDF-2A3D9891B7B7}" type="presParOf" srcId="{D4B70170-391B-4C88-B638-16445262B8E4}" destId="{DD6B186B-9660-4543-B4A2-4CDD2FA36D58}" srcOrd="10" destOrd="0" presId="urn:microsoft.com/office/officeart/2005/8/layout/radial3"/>
    <dgm:cxn modelId="{3CAB43AF-A478-40C2-905E-9629FD12526B}" type="presParOf" srcId="{D4B70170-391B-4C88-B638-16445262B8E4}" destId="{297ADED6-E431-4B41-A69C-47B7E4B18E94}" srcOrd="11" destOrd="0" presId="urn:microsoft.com/office/officeart/2005/8/layout/radial3"/>
    <dgm:cxn modelId="{A63DC60E-EDC5-46C3-9D1E-18071BCF48EA}" type="presParOf" srcId="{D4B70170-391B-4C88-B638-16445262B8E4}" destId="{BF22FD92-D150-434F-8E91-A4CC1FA6176A}" srcOrd="12" destOrd="0" presId="urn:microsoft.com/office/officeart/2005/8/layout/radial3"/>
    <dgm:cxn modelId="{AB7AD4D8-E2DE-4639-A947-BC77FFFAE290}" type="presParOf" srcId="{D4B70170-391B-4C88-B638-16445262B8E4}" destId="{C7F51055-1B79-4FE7-BDCE-27706A729A1C}" srcOrd="13" destOrd="0" presId="urn:microsoft.com/office/officeart/2005/8/layout/radial3"/>
    <dgm:cxn modelId="{B8873646-1B68-493A-8010-415CBAAE093B}" type="presParOf" srcId="{D4B70170-391B-4C88-B638-16445262B8E4}" destId="{88E0D030-566A-4BE1-948C-0D4CDAD187BD}" srcOrd="14" destOrd="0" presId="urn:microsoft.com/office/officeart/2005/8/layout/radial3"/>
    <dgm:cxn modelId="{556F25A3-6AF4-47F3-9DBE-337B674B0303}" type="presParOf" srcId="{D4B70170-391B-4C88-B638-16445262B8E4}" destId="{47AE2765-C134-4B3F-90FB-48A8ADA118C3}" srcOrd="15" destOrd="0" presId="urn:microsoft.com/office/officeart/2005/8/layout/radial3"/>
    <dgm:cxn modelId="{BE094AB5-A41A-4B90-AB77-ADAE918BBC80}" type="presParOf" srcId="{D4B70170-391B-4C88-B638-16445262B8E4}" destId="{51E67408-A3C9-4429-B3C0-7613308505FD}" srcOrd="1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6A745-3BF5-49EF-9544-1E8585A0A468}">
      <dsp:nvSpPr>
        <dsp:cNvPr id="0" name=""/>
        <dsp:cNvSpPr/>
      </dsp:nvSpPr>
      <dsp:spPr>
        <a:xfrm>
          <a:off x="2772710" y="1383731"/>
          <a:ext cx="1827420" cy="1827420"/>
        </a:xfrm>
        <a:prstGeom prst="ellipse">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chemeClr val="bg1"/>
              </a:solidFill>
            </a:rPr>
            <a:t>Wakefield</a:t>
          </a:r>
        </a:p>
        <a:p>
          <a:pPr marL="0" lvl="0" indent="0" algn="ctr" defTabSz="800100">
            <a:lnSpc>
              <a:spcPct val="90000"/>
            </a:lnSpc>
            <a:spcBef>
              <a:spcPct val="0"/>
            </a:spcBef>
            <a:spcAft>
              <a:spcPct val="35000"/>
            </a:spcAft>
            <a:buNone/>
          </a:pPr>
          <a:r>
            <a:rPr lang="en-GB" sz="1800" kern="1200" dirty="0">
              <a:solidFill>
                <a:schemeClr val="bg1"/>
              </a:solidFill>
            </a:rPr>
            <a:t>MARAC</a:t>
          </a:r>
        </a:p>
      </dsp:txBody>
      <dsp:txXfrm>
        <a:off x="3040329" y="1651350"/>
        <a:ext cx="1292182" cy="1292182"/>
      </dsp:txXfrm>
    </dsp:sp>
    <dsp:sp modelId="{00916162-BA5D-4522-A3D0-4ED89EF1F8E8}">
      <dsp:nvSpPr>
        <dsp:cNvPr id="0" name=""/>
        <dsp:cNvSpPr/>
      </dsp:nvSpPr>
      <dsp:spPr>
        <a:xfrm>
          <a:off x="3259275" y="821"/>
          <a:ext cx="913710" cy="913710"/>
        </a:xfrm>
        <a:prstGeom prst="ellipse">
          <a:avLst/>
        </a:prstGeom>
        <a:solidFill>
          <a:srgbClr val="FF4BD0">
            <a:alpha val="4980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Police</a:t>
          </a:r>
          <a:endParaRPr lang="en-GB" sz="1050" kern="1200" dirty="0"/>
        </a:p>
      </dsp:txBody>
      <dsp:txXfrm>
        <a:off x="3393085" y="134631"/>
        <a:ext cx="646090" cy="646090"/>
      </dsp:txXfrm>
    </dsp:sp>
    <dsp:sp modelId="{69FED03B-4A74-49B8-850C-7C75172AE6A3}">
      <dsp:nvSpPr>
        <dsp:cNvPr id="0" name=""/>
        <dsp:cNvSpPr/>
      </dsp:nvSpPr>
      <dsp:spPr>
        <a:xfrm>
          <a:off x="3977031" y="143592"/>
          <a:ext cx="913710" cy="913710"/>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 WDDAS</a:t>
          </a:r>
          <a:endParaRPr lang="en-GB" sz="1100" kern="1200" dirty="0"/>
        </a:p>
      </dsp:txBody>
      <dsp:txXfrm>
        <a:off x="4110841" y="277402"/>
        <a:ext cx="646090" cy="646090"/>
      </dsp:txXfrm>
    </dsp:sp>
    <dsp:sp modelId="{9D6EB728-3EF9-45BE-8E01-2D38A68C2DBD}">
      <dsp:nvSpPr>
        <dsp:cNvPr id="0" name=""/>
        <dsp:cNvSpPr/>
      </dsp:nvSpPr>
      <dsp:spPr>
        <a:xfrm>
          <a:off x="4585516" y="550168"/>
          <a:ext cx="913710" cy="913710"/>
        </a:xfrm>
        <a:prstGeom prst="ellipse">
          <a:avLst/>
        </a:prstGeom>
        <a:solidFill>
          <a:schemeClr val="accent1">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Family Hubs</a:t>
          </a:r>
        </a:p>
      </dsp:txBody>
      <dsp:txXfrm>
        <a:off x="4719326" y="683978"/>
        <a:ext cx="646090" cy="646090"/>
      </dsp:txXfrm>
    </dsp:sp>
    <dsp:sp modelId="{6BBEEB0E-EA96-48AE-8AB1-E2FF0758D2C5}">
      <dsp:nvSpPr>
        <dsp:cNvPr id="0" name=""/>
        <dsp:cNvSpPr/>
      </dsp:nvSpPr>
      <dsp:spPr>
        <a:xfrm>
          <a:off x="4992092" y="1158653"/>
          <a:ext cx="913710" cy="913710"/>
        </a:xfrm>
        <a:prstGeom prst="ellipse">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kern="1200" dirty="0"/>
            <a:t>CYPS  </a:t>
          </a:r>
        </a:p>
      </dsp:txBody>
      <dsp:txXfrm>
        <a:off x="5125902" y="1292463"/>
        <a:ext cx="646090" cy="646090"/>
      </dsp:txXfrm>
    </dsp:sp>
    <dsp:sp modelId="{81EF3019-90E7-4039-A336-D7062D1C6C32}">
      <dsp:nvSpPr>
        <dsp:cNvPr id="0" name=""/>
        <dsp:cNvSpPr/>
      </dsp:nvSpPr>
      <dsp:spPr>
        <a:xfrm>
          <a:off x="5063732" y="1838256"/>
          <a:ext cx="1047541" cy="913710"/>
        </a:xfrm>
        <a:prstGeom prst="ellipse">
          <a:avLst/>
        </a:prstGeom>
        <a:solidFill>
          <a:srgbClr val="FF4BD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kern="1200" dirty="0"/>
            <a:t>Adult Safeguarding</a:t>
          </a:r>
        </a:p>
      </dsp:txBody>
      <dsp:txXfrm>
        <a:off x="5217141" y="1972066"/>
        <a:ext cx="740723" cy="646090"/>
      </dsp:txXfrm>
    </dsp:sp>
    <dsp:sp modelId="{BD054439-F6CE-4960-8880-4CB7AD7ACFCB}">
      <dsp:nvSpPr>
        <dsp:cNvPr id="0" name=""/>
        <dsp:cNvSpPr/>
      </dsp:nvSpPr>
      <dsp:spPr>
        <a:xfrm>
          <a:off x="4992092" y="2594166"/>
          <a:ext cx="913710" cy="913710"/>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0-19yrs</a:t>
          </a:r>
        </a:p>
        <a:p>
          <a:pPr marL="0" lvl="0" indent="0" algn="ctr" defTabSz="533400">
            <a:lnSpc>
              <a:spcPct val="90000"/>
            </a:lnSpc>
            <a:spcBef>
              <a:spcPct val="0"/>
            </a:spcBef>
            <a:spcAft>
              <a:spcPct val="35000"/>
            </a:spcAft>
            <a:buNone/>
          </a:pPr>
          <a:r>
            <a:rPr lang="en-GB" sz="1200" kern="1200" dirty="0"/>
            <a:t>Child Health</a:t>
          </a:r>
        </a:p>
      </dsp:txBody>
      <dsp:txXfrm>
        <a:off x="5125902" y="2727976"/>
        <a:ext cx="646090" cy="646090"/>
      </dsp:txXfrm>
    </dsp:sp>
    <dsp:sp modelId="{B85AC995-AB4D-4E33-8C17-4454BDED1299}">
      <dsp:nvSpPr>
        <dsp:cNvPr id="0" name=""/>
        <dsp:cNvSpPr/>
      </dsp:nvSpPr>
      <dsp:spPr>
        <a:xfrm>
          <a:off x="4585516" y="3202651"/>
          <a:ext cx="913710" cy="913710"/>
        </a:xfrm>
        <a:prstGeom prst="ellipse">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Housing Needs Service</a:t>
          </a:r>
        </a:p>
      </dsp:txBody>
      <dsp:txXfrm>
        <a:off x="4719326" y="3336461"/>
        <a:ext cx="646090" cy="646090"/>
      </dsp:txXfrm>
    </dsp:sp>
    <dsp:sp modelId="{9CA5F501-307C-4459-A8F2-94D71B06B7C8}">
      <dsp:nvSpPr>
        <dsp:cNvPr id="0" name=""/>
        <dsp:cNvSpPr/>
      </dsp:nvSpPr>
      <dsp:spPr>
        <a:xfrm>
          <a:off x="3977031" y="3609227"/>
          <a:ext cx="913710" cy="913710"/>
        </a:xfrm>
        <a:prstGeom prst="ellipse">
          <a:avLst/>
        </a:prstGeom>
        <a:solidFill>
          <a:srgbClr val="FF4BD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WDH</a:t>
          </a:r>
          <a:endParaRPr lang="en-GB" sz="900" kern="1200" dirty="0"/>
        </a:p>
      </dsp:txBody>
      <dsp:txXfrm>
        <a:off x="4110841" y="3743037"/>
        <a:ext cx="646090" cy="646090"/>
      </dsp:txXfrm>
    </dsp:sp>
    <dsp:sp modelId="{D3C3F5E9-5A3F-4784-9B5E-4FF93041D002}">
      <dsp:nvSpPr>
        <dsp:cNvPr id="0" name=""/>
        <dsp:cNvSpPr/>
      </dsp:nvSpPr>
      <dsp:spPr>
        <a:xfrm>
          <a:off x="3300893" y="3752819"/>
          <a:ext cx="913710" cy="913710"/>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SWYPFT</a:t>
          </a:r>
        </a:p>
        <a:p>
          <a:pPr marL="0" lvl="0" indent="0" algn="ctr" defTabSz="533400">
            <a:lnSpc>
              <a:spcPct val="90000"/>
            </a:lnSpc>
            <a:spcBef>
              <a:spcPct val="0"/>
            </a:spcBef>
            <a:spcAft>
              <a:spcPct val="35000"/>
            </a:spcAft>
            <a:buNone/>
          </a:pPr>
          <a:r>
            <a:rPr lang="en-GB" sz="1200" kern="1200" dirty="0"/>
            <a:t>(Mental Health)</a:t>
          </a:r>
        </a:p>
      </dsp:txBody>
      <dsp:txXfrm>
        <a:off x="3434703" y="3886629"/>
        <a:ext cx="646090" cy="646090"/>
      </dsp:txXfrm>
    </dsp:sp>
    <dsp:sp modelId="{DD6B186B-9660-4543-B4A2-4CDD2FA36D58}">
      <dsp:nvSpPr>
        <dsp:cNvPr id="0" name=""/>
        <dsp:cNvSpPr/>
      </dsp:nvSpPr>
      <dsp:spPr>
        <a:xfrm>
          <a:off x="2541582" y="3619420"/>
          <a:ext cx="913710" cy="913710"/>
        </a:xfrm>
        <a:prstGeom prst="ellipse">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Victim Support</a:t>
          </a:r>
        </a:p>
      </dsp:txBody>
      <dsp:txXfrm>
        <a:off x="2675392" y="3753230"/>
        <a:ext cx="646090" cy="646090"/>
      </dsp:txXfrm>
    </dsp:sp>
    <dsp:sp modelId="{297ADED6-E431-4B41-A69C-47B7E4B18E94}">
      <dsp:nvSpPr>
        <dsp:cNvPr id="0" name=""/>
        <dsp:cNvSpPr/>
      </dsp:nvSpPr>
      <dsp:spPr>
        <a:xfrm>
          <a:off x="1933033" y="3202651"/>
          <a:ext cx="913710" cy="913710"/>
        </a:xfrm>
        <a:prstGeom prst="ellipse">
          <a:avLst/>
        </a:prstGeom>
        <a:solidFill>
          <a:srgbClr val="FF4BD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Education Welfare</a:t>
          </a:r>
        </a:p>
      </dsp:txBody>
      <dsp:txXfrm>
        <a:off x="2066843" y="3336461"/>
        <a:ext cx="646090" cy="646090"/>
      </dsp:txXfrm>
    </dsp:sp>
    <dsp:sp modelId="{BF22FD92-D150-434F-8E91-A4CC1FA6176A}">
      <dsp:nvSpPr>
        <dsp:cNvPr id="0" name=""/>
        <dsp:cNvSpPr/>
      </dsp:nvSpPr>
      <dsp:spPr>
        <a:xfrm>
          <a:off x="1526457" y="2594166"/>
          <a:ext cx="913710" cy="913710"/>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Probation</a:t>
          </a:r>
        </a:p>
      </dsp:txBody>
      <dsp:txXfrm>
        <a:off x="1660267" y="2727976"/>
        <a:ext cx="646090" cy="646090"/>
      </dsp:txXfrm>
    </dsp:sp>
    <dsp:sp modelId="{C7F51055-1B79-4FE7-BDCE-27706A729A1C}">
      <dsp:nvSpPr>
        <dsp:cNvPr id="0" name=""/>
        <dsp:cNvSpPr/>
      </dsp:nvSpPr>
      <dsp:spPr>
        <a:xfrm>
          <a:off x="1383686" y="1876409"/>
          <a:ext cx="913710" cy="913710"/>
        </a:xfrm>
        <a:prstGeom prst="ellipse">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Inspiring Recovery</a:t>
          </a:r>
        </a:p>
      </dsp:txBody>
      <dsp:txXfrm>
        <a:off x="1517496" y="2010219"/>
        <a:ext cx="646090" cy="646090"/>
      </dsp:txXfrm>
    </dsp:sp>
    <dsp:sp modelId="{88E0D030-566A-4BE1-948C-0D4CDAD187BD}">
      <dsp:nvSpPr>
        <dsp:cNvPr id="0" name=""/>
        <dsp:cNvSpPr/>
      </dsp:nvSpPr>
      <dsp:spPr>
        <a:xfrm>
          <a:off x="1555120" y="1158653"/>
          <a:ext cx="856384" cy="913710"/>
        </a:xfrm>
        <a:prstGeom prst="ellipse">
          <a:avLst/>
        </a:prstGeom>
        <a:solidFill>
          <a:srgbClr val="FF4BD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kern="1200" dirty="0"/>
        </a:p>
        <a:p>
          <a:pPr marL="0" lvl="0" indent="0" algn="ctr" defTabSz="533400">
            <a:lnSpc>
              <a:spcPct val="90000"/>
            </a:lnSpc>
            <a:spcBef>
              <a:spcPct val="0"/>
            </a:spcBef>
            <a:spcAft>
              <a:spcPct val="35000"/>
            </a:spcAft>
            <a:buNone/>
          </a:pPr>
          <a:r>
            <a:rPr lang="en-GB" sz="1200" kern="1200" dirty="0"/>
            <a:t>NHS</a:t>
          </a:r>
        </a:p>
        <a:p>
          <a:pPr marL="0" lvl="0" indent="0" algn="ctr" defTabSz="533400">
            <a:lnSpc>
              <a:spcPct val="90000"/>
            </a:lnSpc>
            <a:spcBef>
              <a:spcPct val="0"/>
            </a:spcBef>
            <a:spcAft>
              <a:spcPct val="35000"/>
            </a:spcAft>
            <a:buNone/>
          </a:pPr>
          <a:endParaRPr lang="en-GB" sz="1200" kern="1200" dirty="0"/>
        </a:p>
      </dsp:txBody>
      <dsp:txXfrm>
        <a:off x="1680535" y="1292463"/>
        <a:ext cx="605554" cy="646090"/>
      </dsp:txXfrm>
    </dsp:sp>
    <dsp:sp modelId="{47AE2765-C134-4B3F-90FB-48A8ADA118C3}">
      <dsp:nvSpPr>
        <dsp:cNvPr id="0" name=""/>
        <dsp:cNvSpPr/>
      </dsp:nvSpPr>
      <dsp:spPr>
        <a:xfrm>
          <a:off x="1933033" y="550168"/>
          <a:ext cx="913710" cy="913710"/>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Youth Offending Team</a:t>
          </a:r>
        </a:p>
      </dsp:txBody>
      <dsp:txXfrm>
        <a:off x="2066843" y="683978"/>
        <a:ext cx="646090" cy="646090"/>
      </dsp:txXfrm>
    </dsp:sp>
    <dsp:sp modelId="{51E67408-A3C9-4429-B3C0-7613308505FD}">
      <dsp:nvSpPr>
        <dsp:cNvPr id="0" name=""/>
        <dsp:cNvSpPr/>
      </dsp:nvSpPr>
      <dsp:spPr>
        <a:xfrm>
          <a:off x="2478170" y="133331"/>
          <a:ext cx="1040405" cy="934232"/>
        </a:xfrm>
        <a:prstGeom prst="ellipse">
          <a:avLst/>
        </a:prstGeom>
        <a:solidFill>
          <a:srgbClr val="00B05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kern="1200" dirty="0"/>
            <a:t>IOM (Integrated Offender Mngmt)</a:t>
          </a:r>
        </a:p>
      </dsp:txBody>
      <dsp:txXfrm>
        <a:off x="2630534" y="270146"/>
        <a:ext cx="735677" cy="660602"/>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3F77115-9876-46B6-80D3-14CEF811AFC1}" type="datetimeFigureOut">
              <a:rPr lang="en-GB" smtClean="0"/>
              <a:t>06/03/2025</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5B9BBAF-B28C-4C6B-9BBB-F4E19D1A8905}" type="slidenum">
              <a:rPr lang="en-GB" smtClean="0"/>
              <a:t>‹#›</a:t>
            </a:fld>
            <a:endParaRPr lang="en-GB" dirty="0"/>
          </a:p>
        </p:txBody>
      </p:sp>
    </p:spTree>
    <p:extLst>
      <p:ext uri="{BB962C8B-B14F-4D97-AF65-F5344CB8AC3E}">
        <p14:creationId xmlns:p14="http://schemas.microsoft.com/office/powerpoint/2010/main" val="3171486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5B9BBAF-B28C-4C6B-9BBB-F4E19D1A8905}" type="slidenum">
              <a:rPr lang="en-GB" smtClean="0"/>
              <a:t>11</a:t>
            </a:fld>
            <a:endParaRPr lang="en-GB" dirty="0"/>
          </a:p>
        </p:txBody>
      </p:sp>
    </p:spTree>
    <p:extLst>
      <p:ext uri="{BB962C8B-B14F-4D97-AF65-F5344CB8AC3E}">
        <p14:creationId xmlns:p14="http://schemas.microsoft.com/office/powerpoint/2010/main" val="352278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5B9BBAF-B28C-4C6B-9BBB-F4E19D1A8905}" type="slidenum">
              <a:rPr lang="en-GB" smtClean="0"/>
              <a:t>42</a:t>
            </a:fld>
            <a:endParaRPr lang="en-GB" dirty="0"/>
          </a:p>
        </p:txBody>
      </p:sp>
    </p:spTree>
    <p:extLst>
      <p:ext uri="{BB962C8B-B14F-4D97-AF65-F5344CB8AC3E}">
        <p14:creationId xmlns:p14="http://schemas.microsoft.com/office/powerpoint/2010/main" val="3323569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3849010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83224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2669773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F5DFBE37-7C92-4747-97F9-E423B50995F3}"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3970475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6102E21D-4A48-4F8B-957C-CD2F280DA29B}"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254062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644343-58DA-4179-86DB-173AE6A6CCA2}"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960833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105275" cy="3916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14875" y="1600200"/>
            <a:ext cx="4105275" cy="3916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44D8A58-B795-47F4-BFBE-0D4216453809}"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192757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9C24D16E-35BE-4CB8-8265-FB3D72940669}"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834146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5BB31694-8601-43E1-B53C-D01C6D90B11F}"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3419663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0D1831A8-46A2-4916-B870-53B24CD7ADD4}"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3307866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C505DB7B-F6B7-41BE-A098-BB62585946F4}"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509997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1753450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A2A2C2DB-D47E-47A0-9705-8551FD1EFC85}"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336340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582CD972-7F69-4FF6-AD34-8E0EEC33D1FD}"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796344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9413" y="274638"/>
            <a:ext cx="2090737" cy="52419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119813" cy="5241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en-US" dirty="0">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en-US" dirty="0">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FF0764AC-DEDA-40B6-A1B0-34E53D0BB460}" type="slidenum">
              <a:rPr lang="en-US" altLang="en-US">
                <a:solidFill>
                  <a:srgbClr val="000000"/>
                </a:solidFill>
              </a:rPr>
              <a:pPr>
                <a:defRPr/>
              </a:pPr>
              <a:t>‹#›</a:t>
            </a:fld>
            <a:endParaRPr lang="en-US" altLang="en-US" dirty="0">
              <a:solidFill>
                <a:srgbClr val="000000"/>
              </a:solidFill>
            </a:endParaRPr>
          </a:p>
        </p:txBody>
      </p:sp>
    </p:spTree>
    <p:extLst>
      <p:ext uri="{BB962C8B-B14F-4D97-AF65-F5344CB8AC3E}">
        <p14:creationId xmlns:p14="http://schemas.microsoft.com/office/powerpoint/2010/main" val="2262289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1637371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2168228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3319339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2802770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812466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3208591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D199C4-2739-4682-91B4-753B80D36F66}" type="datetimeFigureOut">
              <a:rPr lang="en-GB" smtClean="0"/>
              <a:t>06/03/2025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8CD01A7-5B1A-4813-902A-8180219CFD1B}" type="slidenum">
              <a:rPr lang="en-GB" smtClean="0"/>
              <a:t>‹#›</a:t>
            </a:fld>
            <a:endParaRPr lang="en-GB" dirty="0"/>
          </a:p>
        </p:txBody>
      </p:sp>
    </p:spTree>
    <p:extLst>
      <p:ext uri="{BB962C8B-B14F-4D97-AF65-F5344CB8AC3E}">
        <p14:creationId xmlns:p14="http://schemas.microsoft.com/office/powerpoint/2010/main" val="2279148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D199C4-2739-4682-91B4-753B80D36F66}" type="datetimeFigureOut">
              <a:rPr lang="en-GB" smtClean="0"/>
              <a:t>06/03/2025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CD01A7-5B1A-4813-902A-8180219CFD1B}" type="slidenum">
              <a:rPr lang="en-GB" smtClean="0"/>
              <a:t>‹#›</a:t>
            </a:fld>
            <a:endParaRPr lang="en-GB" dirty="0"/>
          </a:p>
        </p:txBody>
      </p:sp>
    </p:spTree>
    <p:extLst>
      <p:ext uri="{BB962C8B-B14F-4D97-AF65-F5344CB8AC3E}">
        <p14:creationId xmlns:p14="http://schemas.microsoft.com/office/powerpoint/2010/main" val="2556139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57200" y="1600200"/>
            <a:ext cx="8362950" cy="391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099" name="Rectangle 3"/>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eaLnBrk="0" fontAlgn="base" hangingPunct="0">
              <a:spcBef>
                <a:spcPct val="0"/>
              </a:spcBef>
              <a:spcAft>
                <a:spcPct val="0"/>
              </a:spcAft>
              <a:defRPr/>
            </a:pPr>
            <a:endParaRPr lang="en-US" altLang="en-US" dirty="0">
              <a:solidFill>
                <a:srgbClr val="000000"/>
              </a:solidFill>
              <a:ea typeface="ＭＳ Ｐゴシック" pitchFamily="48" charset="-128"/>
            </a:endParaRPr>
          </a:p>
        </p:txBody>
      </p:sp>
      <p:sp>
        <p:nvSpPr>
          <p:cNvPr id="4100" name="Rectangle 4"/>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eaLnBrk="0" fontAlgn="base" hangingPunct="0">
              <a:spcBef>
                <a:spcPct val="0"/>
              </a:spcBef>
              <a:spcAft>
                <a:spcPct val="0"/>
              </a:spcAft>
              <a:defRPr/>
            </a:pPr>
            <a:endParaRPr lang="en-US" altLang="en-US" dirty="0">
              <a:solidFill>
                <a:srgbClr val="000000"/>
              </a:solidFill>
              <a:ea typeface="ＭＳ Ｐゴシック" pitchFamily="48" charset="-128"/>
            </a:endParaRPr>
          </a:p>
        </p:txBody>
      </p:sp>
      <p:sp>
        <p:nvSpPr>
          <p:cNvPr id="4101" name="Rectangle 5"/>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eaLnBrk="0" fontAlgn="base" hangingPunct="0">
              <a:spcBef>
                <a:spcPct val="0"/>
              </a:spcBef>
              <a:spcAft>
                <a:spcPct val="0"/>
              </a:spcAft>
              <a:defRPr/>
            </a:pPr>
            <a:fld id="{87E19FF9-5587-4F92-82D4-B190F958D6EA}" type="slidenum">
              <a:rPr lang="en-US" altLang="en-US">
                <a:solidFill>
                  <a:srgbClr val="000000"/>
                </a:solidFill>
                <a:ea typeface="ＭＳ Ｐゴシック" pitchFamily="48" charset="-128"/>
              </a:rPr>
              <a:pPr eaLnBrk="0" fontAlgn="base" hangingPunct="0">
                <a:spcBef>
                  <a:spcPct val="0"/>
                </a:spcBef>
                <a:spcAft>
                  <a:spcPct val="0"/>
                </a:spcAft>
                <a:defRPr/>
              </a:pPr>
              <a:t>‹#›</a:t>
            </a:fld>
            <a:endParaRPr lang="en-US" altLang="en-US" dirty="0">
              <a:solidFill>
                <a:srgbClr val="000000"/>
              </a:solidFill>
              <a:ea typeface="ＭＳ Ｐゴシック" pitchFamily="48" charset="-128"/>
            </a:endParaRPr>
          </a:p>
        </p:txBody>
      </p:sp>
      <p:sp>
        <p:nvSpPr>
          <p:cNvPr id="1030" name="Rectangle 7"/>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pic>
        <p:nvPicPr>
          <p:cNvPr id="1031" name="Picture 9"/>
          <p:cNvPicPr>
            <a:picLocks noChangeAspect="1" noChangeArrowheads="1"/>
          </p:cNvPicPr>
          <p:nvPr/>
        </p:nvPicPr>
        <p:blipFill>
          <a:blip r:embed="rId13">
            <a:extLst>
              <a:ext uri="{28A0092B-C50C-407E-A947-70E740481C1C}">
                <a14:useLocalDpi xmlns:a14="http://schemas.microsoft.com/office/drawing/2010/main" val="0"/>
              </a:ext>
            </a:extLst>
          </a:blip>
          <a:srcRect l="4495"/>
          <a:stretch>
            <a:fillRect/>
          </a:stretch>
        </p:blipFill>
        <p:spPr bwMode="auto">
          <a:xfrm>
            <a:off x="0" y="0"/>
            <a:ext cx="9207500" cy="682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21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000" b="1">
          <a:solidFill>
            <a:schemeClr val="tx1"/>
          </a:solidFill>
          <a:latin typeface="+mj-lt"/>
          <a:ea typeface="+mj-ea"/>
          <a:cs typeface="+mj-cs"/>
        </a:defRPr>
      </a:lvl1pPr>
      <a:lvl2pPr algn="ctr" rtl="0" eaLnBrk="0" fontAlgn="base" hangingPunct="0">
        <a:spcBef>
          <a:spcPct val="0"/>
        </a:spcBef>
        <a:spcAft>
          <a:spcPct val="0"/>
        </a:spcAft>
        <a:defRPr sz="4000" b="1">
          <a:solidFill>
            <a:schemeClr val="tx1"/>
          </a:solidFill>
          <a:latin typeface="Arial" charset="0"/>
        </a:defRPr>
      </a:lvl2pPr>
      <a:lvl3pPr algn="ctr" rtl="0" eaLnBrk="0" fontAlgn="base" hangingPunct="0">
        <a:spcBef>
          <a:spcPct val="0"/>
        </a:spcBef>
        <a:spcAft>
          <a:spcPct val="0"/>
        </a:spcAft>
        <a:defRPr sz="4000" b="1">
          <a:solidFill>
            <a:schemeClr val="tx1"/>
          </a:solidFill>
          <a:latin typeface="Arial" charset="0"/>
        </a:defRPr>
      </a:lvl3pPr>
      <a:lvl4pPr algn="ctr" rtl="0" eaLnBrk="0" fontAlgn="base" hangingPunct="0">
        <a:spcBef>
          <a:spcPct val="0"/>
        </a:spcBef>
        <a:spcAft>
          <a:spcPct val="0"/>
        </a:spcAft>
        <a:defRPr sz="4000" b="1">
          <a:solidFill>
            <a:schemeClr val="tx1"/>
          </a:solidFill>
          <a:latin typeface="Arial" charset="0"/>
        </a:defRPr>
      </a:lvl4pPr>
      <a:lvl5pPr algn="ctr" rtl="0" eaLnBrk="0" fontAlgn="base" hangingPunct="0">
        <a:spcBef>
          <a:spcPct val="0"/>
        </a:spcBef>
        <a:spcAft>
          <a:spcPct val="0"/>
        </a:spcAft>
        <a:defRPr sz="4000" b="1">
          <a:solidFill>
            <a:schemeClr val="tx1"/>
          </a:solidFill>
          <a:latin typeface="Arial" charset="0"/>
        </a:defRPr>
      </a:lvl5pPr>
      <a:lvl6pPr marL="457200" algn="ctr" rtl="0" fontAlgn="base">
        <a:spcBef>
          <a:spcPct val="0"/>
        </a:spcBef>
        <a:spcAft>
          <a:spcPct val="0"/>
        </a:spcAft>
        <a:defRPr sz="4000" b="1">
          <a:solidFill>
            <a:schemeClr val="tx1"/>
          </a:solidFill>
          <a:latin typeface="Arial" charset="0"/>
        </a:defRPr>
      </a:lvl6pPr>
      <a:lvl7pPr marL="914400" algn="ctr" rtl="0" fontAlgn="base">
        <a:spcBef>
          <a:spcPct val="0"/>
        </a:spcBef>
        <a:spcAft>
          <a:spcPct val="0"/>
        </a:spcAft>
        <a:defRPr sz="4000" b="1">
          <a:solidFill>
            <a:schemeClr val="tx1"/>
          </a:solidFill>
          <a:latin typeface="Arial" charset="0"/>
        </a:defRPr>
      </a:lvl7pPr>
      <a:lvl8pPr marL="1371600" algn="ctr" rtl="0" fontAlgn="base">
        <a:spcBef>
          <a:spcPct val="0"/>
        </a:spcBef>
        <a:spcAft>
          <a:spcPct val="0"/>
        </a:spcAft>
        <a:defRPr sz="4000" b="1">
          <a:solidFill>
            <a:schemeClr val="tx1"/>
          </a:solidFill>
          <a:latin typeface="Arial" charset="0"/>
        </a:defRPr>
      </a:lvl8pPr>
      <a:lvl9pPr marL="1828800" algn="ctr" rtl="0" fontAlgn="base">
        <a:spcBef>
          <a:spcPct val="0"/>
        </a:spcBef>
        <a:spcAft>
          <a:spcPct val="0"/>
        </a:spcAft>
        <a:defRPr sz="40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rgbClr val="3300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0099"/>
          </a:solidFill>
          <a:latin typeface="+mn-lt"/>
        </a:defRPr>
      </a:lvl2pPr>
      <a:lvl3pPr marL="1143000" indent="-228600" algn="l" rtl="0" eaLnBrk="0" fontAlgn="base" hangingPunct="0">
        <a:spcBef>
          <a:spcPct val="20000"/>
        </a:spcBef>
        <a:spcAft>
          <a:spcPct val="0"/>
        </a:spcAft>
        <a:buChar char="•"/>
        <a:defRPr sz="2400">
          <a:solidFill>
            <a:srgbClr val="330099"/>
          </a:solidFill>
          <a:latin typeface="+mn-lt"/>
        </a:defRPr>
      </a:lvl3pPr>
      <a:lvl4pPr marL="1600200" indent="-228600" algn="l" rtl="0" eaLnBrk="0" fontAlgn="base" hangingPunct="0">
        <a:spcBef>
          <a:spcPct val="20000"/>
        </a:spcBef>
        <a:spcAft>
          <a:spcPct val="0"/>
        </a:spcAft>
        <a:buChar char="–"/>
        <a:defRPr sz="2000">
          <a:solidFill>
            <a:srgbClr val="330099"/>
          </a:solidFill>
          <a:latin typeface="+mn-lt"/>
        </a:defRPr>
      </a:lvl4pPr>
      <a:lvl5pPr marL="2057400" indent="-228600" algn="l" rtl="0" eaLnBrk="0" fontAlgn="base" hangingPunct="0">
        <a:spcBef>
          <a:spcPct val="20000"/>
        </a:spcBef>
        <a:spcAft>
          <a:spcPct val="0"/>
        </a:spcAft>
        <a:buChar char="»"/>
        <a:defRPr sz="2000">
          <a:solidFill>
            <a:srgbClr val="330099"/>
          </a:solidFill>
          <a:latin typeface="+mn-lt"/>
        </a:defRPr>
      </a:lvl5pPr>
      <a:lvl6pPr marL="2514600" indent="-228600" algn="l" rtl="0" fontAlgn="base">
        <a:spcBef>
          <a:spcPct val="20000"/>
        </a:spcBef>
        <a:spcAft>
          <a:spcPct val="0"/>
        </a:spcAft>
        <a:buChar char="»"/>
        <a:defRPr sz="2000">
          <a:solidFill>
            <a:srgbClr val="330099"/>
          </a:solidFill>
          <a:latin typeface="+mn-lt"/>
        </a:defRPr>
      </a:lvl6pPr>
      <a:lvl7pPr marL="2971800" indent="-228600" algn="l" rtl="0" fontAlgn="base">
        <a:spcBef>
          <a:spcPct val="20000"/>
        </a:spcBef>
        <a:spcAft>
          <a:spcPct val="0"/>
        </a:spcAft>
        <a:buChar char="»"/>
        <a:defRPr sz="2000">
          <a:solidFill>
            <a:srgbClr val="330099"/>
          </a:solidFill>
          <a:latin typeface="+mn-lt"/>
        </a:defRPr>
      </a:lvl7pPr>
      <a:lvl8pPr marL="3429000" indent="-228600" algn="l" rtl="0" fontAlgn="base">
        <a:spcBef>
          <a:spcPct val="20000"/>
        </a:spcBef>
        <a:spcAft>
          <a:spcPct val="0"/>
        </a:spcAft>
        <a:buChar char="»"/>
        <a:defRPr sz="2000">
          <a:solidFill>
            <a:srgbClr val="330099"/>
          </a:solidFill>
          <a:latin typeface="+mn-lt"/>
        </a:defRPr>
      </a:lvl8pPr>
      <a:lvl9pPr marL="3886200" indent="-228600" algn="l" rtl="0" fontAlgn="base">
        <a:spcBef>
          <a:spcPct val="20000"/>
        </a:spcBef>
        <a:spcAft>
          <a:spcPct val="0"/>
        </a:spcAft>
        <a:buChar char="»"/>
        <a:defRPr sz="2000">
          <a:solidFill>
            <a:srgbClr val="3300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video" Target="https://www.youtube.com/embed/120kSXCUDic?feature=oembe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mailto:domesticabuse@wakefield.gov.uk" TargetMode="External"/><Relationship Id="rId2" Type="http://schemas.openxmlformats.org/officeDocument/2006/relationships/hyperlink" Target="mailto:wakefield.marac@westyorkshire.police.uk" TargetMode="Externa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6pvNKAHQjAk?feature=oembed"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safelives.org.uk/practice-support/resources-marac-meetings" TargetMode="External"/><Relationship Id="rId2" Type="http://schemas.openxmlformats.org/officeDocument/2006/relationships/hyperlink" Target="http://www.westyorkshire.police.uk/"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mailto:wakefield.marac@westyorkshire.police.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752600"/>
            <a:ext cx="7772400" cy="1470025"/>
          </a:xfrm>
        </p:spPr>
        <p:txBody>
          <a:bodyPr/>
          <a:lstStyle/>
          <a:p>
            <a:pPr marL="385763" algn="l" eaLnBrk="1" hangingPunct="1"/>
            <a:r>
              <a:rPr lang="en-US" altLang="en-US" sz="6000" b="0" dirty="0">
                <a:solidFill>
                  <a:schemeClr val="bg1"/>
                </a:solidFill>
                <a:latin typeface="Arial" panose="020B0604020202020204" pitchFamily="34" charset="0"/>
                <a:cs typeface="Arial" panose="020B0604020202020204" pitchFamily="34" charset="0"/>
              </a:rPr>
              <a:t>Wakefield MARAC</a:t>
            </a:r>
            <a:br>
              <a:rPr lang="en-US" altLang="en-US" sz="6000" b="0" dirty="0">
                <a:solidFill>
                  <a:schemeClr val="bg1"/>
                </a:solidFill>
                <a:latin typeface="Arial" panose="020B0604020202020204" pitchFamily="34" charset="0"/>
                <a:cs typeface="Arial" panose="020B0604020202020204" pitchFamily="34" charset="0"/>
              </a:rPr>
            </a:br>
            <a:r>
              <a:rPr lang="en-US" altLang="en-US" sz="6000" b="0" dirty="0">
                <a:solidFill>
                  <a:schemeClr val="bg1"/>
                </a:solidFill>
                <a:latin typeface="Arial" panose="020B0604020202020204" pitchFamily="34" charset="0"/>
                <a:cs typeface="Arial" panose="020B0604020202020204" pitchFamily="34" charset="0"/>
              </a:rPr>
              <a:t>Awareness Training</a:t>
            </a:r>
          </a:p>
        </p:txBody>
      </p:sp>
      <p:sp>
        <p:nvSpPr>
          <p:cNvPr id="3076" name="Rectangle 4"/>
          <p:cNvSpPr>
            <a:spLocks noChangeArrowheads="1"/>
          </p:cNvSpPr>
          <p:nvPr/>
        </p:nvSpPr>
        <p:spPr bwMode="auto">
          <a:xfrm>
            <a:off x="0" y="3861048"/>
            <a:ext cx="9036496"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85763">
              <a:spcBef>
                <a:spcPct val="20000"/>
              </a:spcBef>
              <a:buChar char="•"/>
              <a:defRPr sz="3200">
                <a:solidFill>
                  <a:srgbClr val="330099"/>
                </a:solidFill>
                <a:latin typeface="Arial" charset="0"/>
              </a:defRPr>
            </a:lvl1pPr>
            <a:lvl2pPr marL="576263" indent="-285750">
              <a:spcBef>
                <a:spcPct val="20000"/>
              </a:spcBef>
              <a:buChar char="–"/>
              <a:defRPr sz="2800">
                <a:solidFill>
                  <a:srgbClr val="330099"/>
                </a:solidFill>
                <a:latin typeface="Arial" charset="0"/>
              </a:defRPr>
            </a:lvl2pPr>
            <a:lvl3pPr marL="1143000" indent="-228600">
              <a:spcBef>
                <a:spcPct val="20000"/>
              </a:spcBef>
              <a:buChar char="•"/>
              <a:defRPr sz="2400">
                <a:solidFill>
                  <a:srgbClr val="330099"/>
                </a:solidFill>
                <a:latin typeface="Arial" charset="0"/>
              </a:defRPr>
            </a:lvl3pPr>
            <a:lvl4pPr marL="1600200" indent="-228600">
              <a:spcBef>
                <a:spcPct val="20000"/>
              </a:spcBef>
              <a:buChar char="–"/>
              <a:defRPr sz="2000">
                <a:solidFill>
                  <a:srgbClr val="330099"/>
                </a:solidFill>
                <a:latin typeface="Arial" charset="0"/>
              </a:defRPr>
            </a:lvl4pPr>
            <a:lvl5pPr marL="2057400" indent="-228600">
              <a:spcBef>
                <a:spcPct val="20000"/>
              </a:spcBef>
              <a:buChar char="»"/>
              <a:defRPr sz="2000">
                <a:solidFill>
                  <a:srgbClr val="330099"/>
                </a:solidFill>
                <a:latin typeface="Arial" charset="0"/>
              </a:defRPr>
            </a:lvl5pPr>
            <a:lvl6pPr marL="2514600" indent="-228600" eaLnBrk="0" fontAlgn="base" hangingPunct="0">
              <a:spcBef>
                <a:spcPct val="20000"/>
              </a:spcBef>
              <a:spcAft>
                <a:spcPct val="0"/>
              </a:spcAft>
              <a:buChar char="»"/>
              <a:defRPr sz="2000">
                <a:solidFill>
                  <a:srgbClr val="330099"/>
                </a:solidFill>
                <a:latin typeface="Arial" charset="0"/>
              </a:defRPr>
            </a:lvl6pPr>
            <a:lvl7pPr marL="2971800" indent="-228600" eaLnBrk="0" fontAlgn="base" hangingPunct="0">
              <a:spcBef>
                <a:spcPct val="20000"/>
              </a:spcBef>
              <a:spcAft>
                <a:spcPct val="0"/>
              </a:spcAft>
              <a:buChar char="»"/>
              <a:defRPr sz="2000">
                <a:solidFill>
                  <a:srgbClr val="330099"/>
                </a:solidFill>
                <a:latin typeface="Arial" charset="0"/>
              </a:defRPr>
            </a:lvl7pPr>
            <a:lvl8pPr marL="3429000" indent="-228600" eaLnBrk="0" fontAlgn="base" hangingPunct="0">
              <a:spcBef>
                <a:spcPct val="20000"/>
              </a:spcBef>
              <a:spcAft>
                <a:spcPct val="0"/>
              </a:spcAft>
              <a:buChar char="»"/>
              <a:defRPr sz="2000">
                <a:solidFill>
                  <a:srgbClr val="330099"/>
                </a:solidFill>
                <a:latin typeface="Arial" charset="0"/>
              </a:defRPr>
            </a:lvl8pPr>
            <a:lvl9pPr marL="3886200" indent="-228600" eaLnBrk="0" fontAlgn="base" hangingPunct="0">
              <a:spcBef>
                <a:spcPct val="20000"/>
              </a:spcBef>
              <a:spcAft>
                <a:spcPct val="0"/>
              </a:spcAft>
              <a:buChar char="»"/>
              <a:defRPr sz="2000">
                <a:solidFill>
                  <a:srgbClr val="330099"/>
                </a:solidFill>
                <a:latin typeface="Arial" charset="0"/>
              </a:defRPr>
            </a:lvl9pPr>
          </a:lstStyle>
          <a:p>
            <a:pPr fontAlgn="base">
              <a:spcAft>
                <a:spcPct val="0"/>
              </a:spcAft>
              <a:buFontTx/>
              <a:buNone/>
            </a:pPr>
            <a:endParaRPr lang="en-US" altLang="en-US" sz="2800" dirty="0">
              <a:solidFill>
                <a:srgbClr val="669900"/>
              </a:solidFill>
              <a:latin typeface="Arial Narrow" pitchFamily="34" charset="0"/>
              <a:ea typeface="ＭＳ Ｐゴシック" pitchFamily="48" charset="-128"/>
            </a:endParaRPr>
          </a:p>
        </p:txBody>
      </p:sp>
      <p:graphicFrame>
        <p:nvGraphicFramePr>
          <p:cNvPr id="3077" name="Object 5"/>
          <p:cNvGraphicFramePr>
            <a:graphicFrameLocks noChangeAspect="1"/>
          </p:cNvGraphicFramePr>
          <p:nvPr/>
        </p:nvGraphicFramePr>
        <p:xfrm>
          <a:off x="0" y="6051550"/>
          <a:ext cx="2924175" cy="577850"/>
        </p:xfrm>
        <a:graphic>
          <a:graphicData uri="http://schemas.openxmlformats.org/presentationml/2006/ole">
            <mc:AlternateContent xmlns:mc="http://schemas.openxmlformats.org/markup-compatibility/2006">
              <mc:Choice xmlns:v="urn:schemas-microsoft-com:vml" Requires="v">
                <p:oleObj name="Bitmap Image" r:id="rId2" imgW="2695951" imgH="533474" progId="Paint.Picture">
                  <p:embed/>
                </p:oleObj>
              </mc:Choice>
              <mc:Fallback>
                <p:oleObj name="Bitmap Image" r:id="rId2" imgW="2695951" imgH="533474" progId="Paint.Picture">
                  <p:embed/>
                  <p:pic>
                    <p:nvPicPr>
                      <p:cNvPr id="3077"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51550"/>
                        <a:ext cx="2924175"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 name="Picture 1">
            <a:extLst>
              <a:ext uri="{FF2B5EF4-FFF2-40B4-BE49-F238E27FC236}">
                <a16:creationId xmlns:a16="http://schemas.microsoft.com/office/drawing/2014/main" id="{EE58B2CB-5318-00F3-7FDF-43AB4C79F357}"/>
              </a:ext>
            </a:extLst>
          </p:cNvPr>
          <p:cNvPicPr>
            <a:picLocks noChangeAspect="1"/>
          </p:cNvPicPr>
          <p:nvPr/>
        </p:nvPicPr>
        <p:blipFill>
          <a:blip r:embed="rId4"/>
          <a:stretch>
            <a:fillRect/>
          </a:stretch>
        </p:blipFill>
        <p:spPr>
          <a:xfrm>
            <a:off x="3347864" y="5840899"/>
            <a:ext cx="1944793" cy="981541"/>
          </a:xfrm>
          <a:prstGeom prst="rect">
            <a:avLst/>
          </a:prstGeom>
        </p:spPr>
      </p:pic>
    </p:spTree>
    <p:extLst>
      <p:ext uri="{BB962C8B-B14F-4D97-AF65-F5344CB8AC3E}">
        <p14:creationId xmlns:p14="http://schemas.microsoft.com/office/powerpoint/2010/main" val="1538829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E3307C89-0411-4E55-BE2E-023CE13A3ADA}"/>
              </a:ext>
            </a:extLst>
          </p:cNvPr>
          <p:cNvSpPr>
            <a:spLocks noGrp="1" noChangeArrowheads="1"/>
          </p:cNvSpPr>
          <p:nvPr>
            <p:ph type="title"/>
          </p:nvPr>
        </p:nvSpPr>
        <p:spPr/>
        <p:txBody>
          <a:bodyPr>
            <a:normAutofit/>
          </a:bodyPr>
          <a:lstStyle/>
          <a:p>
            <a:r>
              <a:rPr lang="en-GB" altLang="en-US" sz="4800" b="1" dirty="0">
                <a:solidFill>
                  <a:srgbClr val="7030A0"/>
                </a:solidFill>
                <a:latin typeface="Arial" panose="020B0604020202020204" pitchFamily="34" charset="0"/>
                <a:cs typeface="Arial" panose="020B0604020202020204" pitchFamily="34" charset="0"/>
              </a:rPr>
              <a:t>Types of abuse…</a:t>
            </a:r>
          </a:p>
        </p:txBody>
      </p:sp>
      <p:sp>
        <p:nvSpPr>
          <p:cNvPr id="3" name="Content Placeholder 2">
            <a:extLst>
              <a:ext uri="{FF2B5EF4-FFF2-40B4-BE49-F238E27FC236}">
                <a16:creationId xmlns:a16="http://schemas.microsoft.com/office/drawing/2014/main" id="{EF8BDA5A-9988-46B4-8763-26FA8F5E4357}"/>
              </a:ext>
            </a:extLst>
          </p:cNvPr>
          <p:cNvSpPr>
            <a:spLocks noGrp="1"/>
          </p:cNvSpPr>
          <p:nvPr>
            <p:ph idx="1"/>
          </p:nvPr>
        </p:nvSpPr>
        <p:spPr>
          <a:xfrm>
            <a:off x="457200" y="1268760"/>
            <a:ext cx="8229600" cy="5314602"/>
          </a:xfrm>
        </p:spPr>
        <p:txBody>
          <a:bodyPr>
            <a:noAutofit/>
          </a:bodyPr>
          <a:lstStyle/>
          <a:p>
            <a:pPr>
              <a:defRPr/>
            </a:pPr>
            <a:r>
              <a:rPr lang="en-GB" dirty="0">
                <a:solidFill>
                  <a:srgbClr val="7030A0"/>
                </a:solidFill>
                <a:latin typeface="Arial" panose="020B0604020202020204" pitchFamily="34" charset="0"/>
                <a:cs typeface="Arial" panose="020B0604020202020204" pitchFamily="34" charset="0"/>
              </a:rPr>
              <a:t>Physical abuse</a:t>
            </a:r>
          </a:p>
          <a:p>
            <a:pPr>
              <a:defRPr/>
            </a:pPr>
            <a:r>
              <a:rPr lang="en-GB" dirty="0">
                <a:solidFill>
                  <a:srgbClr val="7030A0"/>
                </a:solidFill>
                <a:latin typeface="Arial" panose="020B0604020202020204" pitchFamily="34" charset="0"/>
                <a:cs typeface="Arial" panose="020B0604020202020204" pitchFamily="34" charset="0"/>
              </a:rPr>
              <a:t>Sexual abuse</a:t>
            </a:r>
          </a:p>
          <a:p>
            <a:pPr>
              <a:defRPr/>
            </a:pPr>
            <a:r>
              <a:rPr lang="en-GB" dirty="0">
                <a:solidFill>
                  <a:srgbClr val="7030A0"/>
                </a:solidFill>
                <a:latin typeface="Arial" panose="020B0604020202020204" pitchFamily="34" charset="0"/>
                <a:cs typeface="Arial" panose="020B0604020202020204" pitchFamily="34" charset="0"/>
              </a:rPr>
              <a:t>Controlling or Coercive behaviour</a:t>
            </a:r>
          </a:p>
          <a:p>
            <a:pPr>
              <a:defRPr/>
            </a:pPr>
            <a:r>
              <a:rPr lang="en-GB" dirty="0">
                <a:solidFill>
                  <a:srgbClr val="7030A0"/>
                </a:solidFill>
                <a:latin typeface="Arial" panose="020B0604020202020204" pitchFamily="34" charset="0"/>
                <a:cs typeface="Arial" panose="020B0604020202020204" pitchFamily="34" charset="0"/>
              </a:rPr>
              <a:t>Economic abuse</a:t>
            </a:r>
          </a:p>
          <a:p>
            <a:pPr>
              <a:defRPr/>
            </a:pPr>
            <a:r>
              <a:rPr lang="en-GB" dirty="0">
                <a:solidFill>
                  <a:srgbClr val="7030A0"/>
                </a:solidFill>
                <a:latin typeface="Arial" panose="020B0604020202020204" pitchFamily="34" charset="0"/>
                <a:cs typeface="Arial" panose="020B0604020202020204" pitchFamily="34" charset="0"/>
              </a:rPr>
              <a:t>Psychological, Emotional abuse</a:t>
            </a:r>
          </a:p>
          <a:p>
            <a:pPr>
              <a:defRPr/>
            </a:pPr>
            <a:r>
              <a:rPr lang="en-GB" dirty="0">
                <a:solidFill>
                  <a:srgbClr val="7030A0"/>
                </a:solidFill>
                <a:latin typeface="Arial" panose="020B0604020202020204" pitchFamily="34" charset="0"/>
                <a:cs typeface="Arial" panose="020B0604020202020204" pitchFamily="34" charset="0"/>
              </a:rPr>
              <a:t>Honour based abuse, forced marriage, Female Genital Mutilation</a:t>
            </a:r>
          </a:p>
          <a:p>
            <a:pPr marL="0" indent="0">
              <a:buFontTx/>
              <a:buNone/>
              <a:defRPr/>
            </a:pPr>
            <a:r>
              <a:rPr lang="en-GB" dirty="0">
                <a:solidFill>
                  <a:srgbClr val="7030A0"/>
                </a:solidFill>
                <a:latin typeface="Arial" panose="020B0604020202020204" pitchFamily="34" charset="0"/>
                <a:cs typeface="Arial" panose="020B0604020202020204" pitchFamily="34" charset="0"/>
              </a:rPr>
              <a:t>The behaviour can be a single incident or ongoing</a:t>
            </a:r>
          </a:p>
          <a:p>
            <a:pPr>
              <a:defRPr/>
            </a:pP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F9D64-F419-4A85-B9C7-F7ADB0D11E43}"/>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What is MARAC?</a:t>
            </a:r>
          </a:p>
        </p:txBody>
      </p:sp>
      <p:sp>
        <p:nvSpPr>
          <p:cNvPr id="3" name="Content Placeholder 2">
            <a:extLst>
              <a:ext uri="{FF2B5EF4-FFF2-40B4-BE49-F238E27FC236}">
                <a16:creationId xmlns:a16="http://schemas.microsoft.com/office/drawing/2014/main" id="{72F8B839-CCD8-4FD4-8BC0-A837080E0861}"/>
              </a:ext>
            </a:extLst>
          </p:cNvPr>
          <p:cNvSpPr>
            <a:spLocks noGrp="1"/>
          </p:cNvSpPr>
          <p:nvPr>
            <p:ph idx="1"/>
          </p:nvPr>
        </p:nvSpPr>
        <p:spPr>
          <a:xfrm>
            <a:off x="457200" y="1268760"/>
            <a:ext cx="8229600" cy="5314602"/>
          </a:xfrm>
        </p:spPr>
        <p:txBody>
          <a:bodyPr>
            <a:normAutofit fontScale="92500" lnSpcReduction="10000"/>
          </a:bodyPr>
          <a:lstStyle/>
          <a:p>
            <a:pPr marL="0" indent="0">
              <a:buNone/>
            </a:pPr>
            <a:r>
              <a:rPr lang="en-GB" dirty="0">
                <a:solidFill>
                  <a:srgbClr val="7030A0"/>
                </a:solidFill>
                <a:latin typeface="Arial" panose="020B0604020202020204" pitchFamily="34" charset="0"/>
                <a:cs typeface="Arial" panose="020B0604020202020204" pitchFamily="34" charset="0"/>
              </a:rPr>
              <a:t>Multi Agency Risk Assessment Conference</a:t>
            </a:r>
          </a:p>
          <a:p>
            <a:pPr marL="0" indent="0">
              <a:buNone/>
            </a:pPr>
            <a:endParaRPr lang="en-GB" dirty="0">
              <a:solidFill>
                <a:srgbClr val="FF000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MARAC is a meeting where agencies from the Wakefield District meet on a 2 weekly basis, covering 25-30 cases per meeting, to share information about high risk domestic abuse victims</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Mixture of new cases, repeats and transfers</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Focuses on adult victims and their families</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endParaRPr lang="en-GB"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243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3128E1-0A6F-4D0C-BAEB-AB7767EEEBE3}"/>
              </a:ext>
            </a:extLst>
          </p:cNvPr>
          <p:cNvSpPr>
            <a:spLocks noGrp="1"/>
          </p:cNvSpPr>
          <p:nvPr>
            <p:ph idx="1"/>
          </p:nvPr>
        </p:nvSpPr>
        <p:spPr/>
        <p:txBody>
          <a:bodyPr>
            <a:normAutofit/>
          </a:bodyPr>
          <a:lstStyle/>
          <a:p>
            <a:pPr marL="0" indent="0">
              <a:buNone/>
            </a:pPr>
            <a:r>
              <a:rPr lang="en-GB" dirty="0">
                <a:solidFill>
                  <a:srgbClr val="7030A0"/>
                </a:solidFill>
                <a:latin typeface="Arial" panose="020B0604020202020204" pitchFamily="34" charset="0"/>
                <a:cs typeface="Arial" panose="020B0604020202020204" pitchFamily="34" charset="0"/>
              </a:rPr>
              <a:t>A risk focussed, coordinated safety plan is drawn up to help support the victim and try to reduce the risk to them and any children</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MARAC recognises that no single agency or individual can see the complete picture of the life of a victim, but all may have insights that are crucial to their safety</a:t>
            </a:r>
          </a:p>
        </p:txBody>
      </p:sp>
    </p:spTree>
    <p:extLst>
      <p:ext uri="{BB962C8B-B14F-4D97-AF65-F5344CB8AC3E}">
        <p14:creationId xmlns:p14="http://schemas.microsoft.com/office/powerpoint/2010/main" val="323301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3A67CC-58C5-47AB-8DF6-5110FC19E082}"/>
              </a:ext>
            </a:extLst>
          </p:cNvPr>
          <p:cNvSpPr>
            <a:spLocks noGrp="1"/>
          </p:cNvSpPr>
          <p:nvPr>
            <p:ph idx="1"/>
          </p:nvPr>
        </p:nvSpPr>
        <p:spPr>
          <a:xfrm>
            <a:off x="457200" y="1700808"/>
            <a:ext cx="8229600" cy="4425355"/>
          </a:xfrm>
        </p:spPr>
        <p:txBody>
          <a:bodyPr>
            <a:normAutofit lnSpcReduction="10000"/>
          </a:bodyPr>
          <a:lstStyle/>
          <a:p>
            <a:pPr marL="0" indent="0">
              <a:buNone/>
            </a:pPr>
            <a:r>
              <a:rPr lang="en-GB" dirty="0">
                <a:solidFill>
                  <a:srgbClr val="7030A0"/>
                </a:solidFill>
                <a:latin typeface="Arial" panose="020B0604020202020204" pitchFamily="34" charset="0"/>
                <a:cs typeface="Arial" panose="020B0604020202020204" pitchFamily="34" charset="0"/>
              </a:rPr>
              <a:t>The victim does not attend the meeting but is represented by WDDAS who bring the victim’s thoughts, wishes and feelings to the meeting</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DRAM (Daily Risk Assessment Meeting) hears high risk cases to discuss and evaluate immediate threat to victims and family</a:t>
            </a:r>
          </a:p>
        </p:txBody>
      </p:sp>
    </p:spTree>
    <p:extLst>
      <p:ext uri="{BB962C8B-B14F-4D97-AF65-F5344CB8AC3E}">
        <p14:creationId xmlns:p14="http://schemas.microsoft.com/office/powerpoint/2010/main" val="224332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Aims of MARAC </a:t>
            </a:r>
          </a:p>
        </p:txBody>
      </p:sp>
      <p:sp>
        <p:nvSpPr>
          <p:cNvPr id="3" name="Content Placeholder 2"/>
          <p:cNvSpPr>
            <a:spLocks noGrp="1"/>
          </p:cNvSpPr>
          <p:nvPr>
            <p:ph idx="1"/>
          </p:nvPr>
        </p:nvSpPr>
        <p:spPr>
          <a:xfrm>
            <a:off x="457200" y="1268760"/>
            <a:ext cx="8229600" cy="5400600"/>
          </a:xfrm>
        </p:spPr>
        <p:txBody>
          <a:bodyPr>
            <a:normAutofit fontScale="25000" lnSpcReduction="20000"/>
          </a:bodyPr>
          <a:lstStyle/>
          <a:p>
            <a:pPr marL="285750" indent="-285750" eaLnBrk="1" fontAlgn="auto" hangingPunct="1">
              <a:spcAft>
                <a:spcPts val="0"/>
              </a:spcAft>
              <a:buClr>
                <a:schemeClr val="accent1">
                  <a:lumMod val="75000"/>
                </a:schemeClr>
              </a:buClr>
              <a:buFont typeface="Arial" panose="020B0604020202020204" pitchFamily="34" charset="0"/>
              <a:buChar char="•"/>
              <a:defRPr/>
            </a:pPr>
            <a:r>
              <a:rPr lang="en-US" sz="12800" dirty="0">
                <a:solidFill>
                  <a:srgbClr val="7030A0"/>
                </a:solidFill>
                <a:latin typeface="Arial" panose="020B0604020202020204" pitchFamily="34" charset="0"/>
                <a:cs typeface="Arial" panose="020B0604020202020204" pitchFamily="34" charset="0"/>
              </a:rPr>
              <a:t>To share information, to increase the safety, health and well being of victims and their children</a:t>
            </a:r>
          </a:p>
          <a:p>
            <a:pPr marL="0" indent="0" eaLnBrk="1" fontAlgn="auto" hangingPunct="1">
              <a:spcAft>
                <a:spcPts val="0"/>
              </a:spcAft>
              <a:buClr>
                <a:schemeClr val="accent1">
                  <a:lumMod val="75000"/>
                </a:schemeClr>
              </a:buClr>
              <a:buNone/>
              <a:defRPr/>
            </a:pPr>
            <a:endParaRPr lang="en-US" sz="12800" dirty="0">
              <a:solidFill>
                <a:srgbClr val="7030A0"/>
              </a:solidFill>
              <a:latin typeface="Arial" panose="020B0604020202020204" pitchFamily="34" charset="0"/>
              <a:cs typeface="Arial" panose="020B0604020202020204" pitchFamily="34" charset="0"/>
            </a:endParaRPr>
          </a:p>
          <a:p>
            <a:pPr>
              <a:buClr>
                <a:schemeClr val="accent1">
                  <a:lumMod val="75000"/>
                </a:schemeClr>
              </a:buClr>
              <a:defRPr/>
            </a:pPr>
            <a:r>
              <a:rPr lang="en-US" sz="12800" dirty="0">
                <a:solidFill>
                  <a:srgbClr val="7030A0"/>
                </a:solidFill>
                <a:latin typeface="Arial" panose="020B0604020202020204" pitchFamily="34" charset="0"/>
                <a:cs typeface="Arial" panose="020B0604020202020204" pitchFamily="34" charset="0"/>
              </a:rPr>
              <a:t>To construct jointly and implement a risk management action plan that provides professional support to all those at risk and to reduce the risk of harm</a:t>
            </a:r>
          </a:p>
          <a:p>
            <a:pPr marL="0" indent="0">
              <a:buClr>
                <a:schemeClr val="accent1">
                  <a:lumMod val="75000"/>
                </a:schemeClr>
              </a:buClr>
              <a:buNone/>
              <a:defRPr/>
            </a:pPr>
            <a:endParaRPr lang="en-GB" sz="12800" dirty="0">
              <a:solidFill>
                <a:srgbClr val="7030A0"/>
              </a:solidFill>
              <a:latin typeface="Arial" panose="020B0604020202020204" pitchFamily="34" charset="0"/>
              <a:cs typeface="Arial" panose="020B0604020202020204" pitchFamily="34" charset="0"/>
            </a:endParaRPr>
          </a:p>
          <a:p>
            <a:pPr>
              <a:buClr>
                <a:schemeClr val="accent1">
                  <a:lumMod val="75000"/>
                </a:schemeClr>
              </a:buClr>
              <a:defRPr/>
            </a:pPr>
            <a:r>
              <a:rPr lang="en-GB" sz="12800" dirty="0">
                <a:solidFill>
                  <a:srgbClr val="7030A0"/>
                </a:solidFill>
                <a:latin typeface="Arial" panose="020B0604020202020204" pitchFamily="34" charset="0"/>
                <a:cs typeface="Arial" panose="020B0604020202020204" pitchFamily="34" charset="0"/>
              </a:rPr>
              <a:t> </a:t>
            </a:r>
            <a:r>
              <a:rPr lang="en-US" sz="12800" dirty="0">
                <a:solidFill>
                  <a:srgbClr val="7030A0"/>
                </a:solidFill>
                <a:latin typeface="Arial" panose="020B0604020202020204" pitchFamily="34" charset="0"/>
                <a:cs typeface="Arial" panose="020B0604020202020204" pitchFamily="34" charset="0"/>
              </a:rPr>
              <a:t>To reduce repeat </a:t>
            </a:r>
            <a:r>
              <a:rPr lang="en-GB" sz="12800" noProof="0" dirty="0">
                <a:solidFill>
                  <a:srgbClr val="7030A0"/>
                </a:solidFill>
                <a:latin typeface="Arial" panose="020B0604020202020204" pitchFamily="34" charset="0"/>
                <a:cs typeface="Arial" panose="020B0604020202020204" pitchFamily="34" charset="0"/>
              </a:rPr>
              <a:t>victimisation</a:t>
            </a:r>
            <a:r>
              <a:rPr lang="en-GB" sz="12800" dirty="0">
                <a:solidFill>
                  <a:srgbClr val="7030A0"/>
                </a:solidFill>
                <a:latin typeface="Arial" panose="020B0604020202020204" pitchFamily="34" charset="0"/>
                <a:cs typeface="Arial" panose="020B0604020202020204" pitchFamily="34" charset="0"/>
              </a:rPr>
              <a:t> </a:t>
            </a:r>
          </a:p>
          <a:p>
            <a:pPr marL="0" indent="0">
              <a:buClr>
                <a:schemeClr val="accent1">
                  <a:lumMod val="75000"/>
                </a:schemeClr>
              </a:buClr>
              <a:buNone/>
              <a:defRPr/>
            </a:pPr>
            <a:endParaRPr lang="en-GB" sz="12800" dirty="0">
              <a:solidFill>
                <a:srgbClr val="7030A0"/>
              </a:solidFill>
              <a:latin typeface="Arial" panose="020B0604020202020204" pitchFamily="34" charset="0"/>
              <a:cs typeface="Arial" panose="020B0604020202020204" pitchFamily="34" charset="0"/>
            </a:endParaRPr>
          </a:p>
          <a:p>
            <a:pPr>
              <a:buClr>
                <a:schemeClr val="accent1">
                  <a:lumMod val="75000"/>
                </a:schemeClr>
              </a:buClr>
              <a:defRPr/>
            </a:pPr>
            <a:r>
              <a:rPr lang="en-GB" sz="12800" dirty="0">
                <a:solidFill>
                  <a:srgbClr val="7030A0"/>
                </a:solidFill>
                <a:latin typeface="Arial" panose="020B0604020202020204" pitchFamily="34" charset="0"/>
                <a:cs typeface="Arial" panose="020B0604020202020204" pitchFamily="34" charset="0"/>
              </a:rPr>
              <a:t>To reduce offending by perpetrators</a:t>
            </a:r>
          </a:p>
          <a:p>
            <a:pPr eaLnBrk="1" fontAlgn="auto" hangingPunct="1">
              <a:spcAft>
                <a:spcPts val="0"/>
              </a:spcAft>
              <a:buClr>
                <a:schemeClr val="accent1">
                  <a:lumMod val="75000"/>
                </a:schemeClr>
              </a:buClr>
              <a:buFont typeface="Wingdings 3" charset="2"/>
              <a:buNone/>
              <a:defRPr/>
            </a:pPr>
            <a:r>
              <a:rPr lang="en-GB" sz="6700" dirty="0">
                <a:solidFill>
                  <a:srgbClr val="7030A0"/>
                </a:solidFill>
              </a:rPr>
              <a:t> </a:t>
            </a:r>
          </a:p>
          <a:p>
            <a:pPr marL="0" indent="0" eaLnBrk="1" fontAlgn="auto" hangingPunct="1">
              <a:spcAft>
                <a:spcPts val="0"/>
              </a:spcAft>
              <a:buClr>
                <a:schemeClr val="accent1">
                  <a:lumMod val="75000"/>
                </a:schemeClr>
              </a:buClr>
              <a:buNone/>
              <a:defRPr/>
            </a:pPr>
            <a:endParaRPr lang="en-GB" dirty="0"/>
          </a:p>
        </p:txBody>
      </p:sp>
    </p:spTree>
    <p:extLst>
      <p:ext uri="{BB962C8B-B14F-4D97-AF65-F5344CB8AC3E}">
        <p14:creationId xmlns:p14="http://schemas.microsoft.com/office/powerpoint/2010/main" val="220477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8CA935-3C79-4008-BB36-9026ADEE9FDF}"/>
              </a:ext>
            </a:extLst>
          </p:cNvPr>
          <p:cNvSpPr>
            <a:spLocks noGrp="1"/>
          </p:cNvSpPr>
          <p:nvPr>
            <p:ph idx="1"/>
          </p:nvPr>
        </p:nvSpPr>
        <p:spPr/>
        <p:txBody>
          <a:bodyPr>
            <a:normAutofit lnSpcReduction="10000"/>
          </a:bodyPr>
          <a:lstStyle/>
          <a:p>
            <a:pPr marL="285750" indent="-285750" eaLnBrk="1" fontAlgn="auto" hangingPunct="1">
              <a:spcAft>
                <a:spcPts val="0"/>
              </a:spcAft>
              <a:buClr>
                <a:schemeClr val="accent1">
                  <a:lumMod val="75000"/>
                </a:schemeClr>
              </a:buClr>
              <a:buFont typeface="Arial" panose="020B0604020202020204" pitchFamily="34" charset="0"/>
              <a:buChar char="•"/>
              <a:defRPr/>
            </a:pPr>
            <a:r>
              <a:rPr lang="en-US" dirty="0">
                <a:solidFill>
                  <a:srgbClr val="7030A0"/>
                </a:solidFill>
                <a:latin typeface="Arial" panose="020B0604020202020204" pitchFamily="34" charset="0"/>
                <a:cs typeface="Arial" panose="020B0604020202020204" pitchFamily="34" charset="0"/>
              </a:rPr>
              <a:t>To improve agency accountability</a:t>
            </a:r>
          </a:p>
          <a:p>
            <a:pPr marL="0" indent="0" eaLnBrk="1" fontAlgn="auto" hangingPunct="1">
              <a:spcAft>
                <a:spcPts val="0"/>
              </a:spcAft>
              <a:buClr>
                <a:schemeClr val="accent1">
                  <a:lumMod val="75000"/>
                </a:schemeClr>
              </a:buClr>
              <a:buNone/>
              <a:defRPr/>
            </a:pPr>
            <a:r>
              <a:rPr lang="en-US" dirty="0">
                <a:solidFill>
                  <a:srgbClr val="7030A0"/>
                </a:solidFill>
                <a:latin typeface="Arial" panose="020B0604020202020204" pitchFamily="34" charset="0"/>
                <a:cs typeface="Arial" panose="020B0604020202020204" pitchFamily="34" charset="0"/>
              </a:rPr>
              <a:t> </a:t>
            </a:r>
            <a:endParaRPr lang="en-GB" dirty="0">
              <a:solidFill>
                <a:srgbClr val="7030A0"/>
              </a:solidFill>
              <a:latin typeface="Arial" panose="020B0604020202020204" pitchFamily="34" charset="0"/>
              <a:cs typeface="Arial" panose="020B0604020202020204" pitchFamily="34" charset="0"/>
            </a:endParaRPr>
          </a:p>
          <a:p>
            <a:pPr>
              <a:buClr>
                <a:schemeClr val="accent1">
                  <a:lumMod val="75000"/>
                </a:schemeClr>
              </a:buClr>
              <a:defRPr/>
            </a:pPr>
            <a:r>
              <a:rPr lang="en-US" dirty="0">
                <a:solidFill>
                  <a:srgbClr val="7030A0"/>
                </a:solidFill>
                <a:latin typeface="Arial" panose="020B0604020202020204" pitchFamily="34" charset="0"/>
                <a:cs typeface="Arial" panose="020B0604020202020204" pitchFamily="34" charset="0"/>
              </a:rPr>
              <a:t>To identify those situations that indicate a need for the Local Safeguarding Children Board’s Child Protection procedures to be initiated</a:t>
            </a:r>
          </a:p>
          <a:p>
            <a:pPr marL="0" indent="0">
              <a:buClr>
                <a:schemeClr val="accent1">
                  <a:lumMod val="75000"/>
                </a:schemeClr>
              </a:buClr>
              <a:buNone/>
              <a:defRPr/>
            </a:pPr>
            <a:endParaRPr lang="en-GB" dirty="0">
              <a:solidFill>
                <a:srgbClr val="7030A0"/>
              </a:solidFill>
              <a:latin typeface="Arial" panose="020B0604020202020204" pitchFamily="34" charset="0"/>
              <a:cs typeface="Arial" panose="020B0604020202020204" pitchFamily="34" charset="0"/>
            </a:endParaRPr>
          </a:p>
          <a:p>
            <a:pPr>
              <a:buClr>
                <a:schemeClr val="accent1">
                  <a:lumMod val="75000"/>
                </a:schemeClr>
              </a:buClr>
              <a:defRPr/>
            </a:pPr>
            <a:r>
              <a:rPr lang="en-US" dirty="0">
                <a:solidFill>
                  <a:srgbClr val="7030A0"/>
                </a:solidFill>
                <a:latin typeface="Arial" panose="020B0604020202020204" pitchFamily="34" charset="0"/>
                <a:cs typeface="Arial" panose="020B0604020202020204" pitchFamily="34" charset="0"/>
              </a:rPr>
              <a:t>To improve support for victims involved in high-risk domestic abuse cases</a:t>
            </a:r>
            <a:endParaRPr lang="en-GB"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912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FE7E0-21B4-4346-BEF6-4E35DF96D5A4}"/>
              </a:ext>
            </a:extLst>
          </p:cNvPr>
          <p:cNvSpPr>
            <a:spLocks noGrp="1"/>
          </p:cNvSpPr>
          <p:nvPr>
            <p:ph type="title"/>
          </p:nvPr>
        </p:nvSpPr>
        <p:spPr>
          <a:xfrm>
            <a:off x="107504" y="274638"/>
            <a:ext cx="8928992" cy="1143000"/>
          </a:xfrm>
        </p:spPr>
        <p:txBody>
          <a:bodyPr>
            <a:normAutofit fontScale="90000"/>
          </a:bodyPr>
          <a:lstStyle/>
          <a:p>
            <a:r>
              <a:rPr lang="en-GB" b="1" dirty="0">
                <a:solidFill>
                  <a:srgbClr val="7030A0"/>
                </a:solidFill>
                <a:latin typeface="Arial" panose="020B0604020202020204" pitchFamily="34" charset="0"/>
                <a:cs typeface="Arial" panose="020B0604020202020204" pitchFamily="34" charset="0"/>
              </a:rPr>
              <a:t>Agencies/Organisations                  involved in MARAC (ad hoc invites)</a:t>
            </a:r>
          </a:p>
        </p:txBody>
      </p:sp>
      <p:sp>
        <p:nvSpPr>
          <p:cNvPr id="3" name="Content Placeholder 2">
            <a:extLst>
              <a:ext uri="{FF2B5EF4-FFF2-40B4-BE49-F238E27FC236}">
                <a16:creationId xmlns:a16="http://schemas.microsoft.com/office/drawing/2014/main" id="{9E79E1F6-E3DB-46B3-A8AA-6100CA4EDFAC}"/>
              </a:ext>
            </a:extLst>
          </p:cNvPr>
          <p:cNvSpPr>
            <a:spLocks noGrp="1"/>
          </p:cNvSpPr>
          <p:nvPr>
            <p:ph idx="1"/>
          </p:nvPr>
        </p:nvSpPr>
        <p:spPr>
          <a:xfrm>
            <a:off x="457200" y="1417638"/>
            <a:ext cx="8229600" cy="5165724"/>
          </a:xfrm>
        </p:spPr>
        <p:txBody>
          <a:bodyPr/>
          <a:lstStyle/>
          <a:p>
            <a:pPr lvl="0"/>
            <a:r>
              <a:rPr lang="en-GB" sz="3200" dirty="0">
                <a:solidFill>
                  <a:schemeClr val="bg1"/>
                </a:solidFill>
              </a:rPr>
              <a:t>Wakefield</a:t>
            </a:r>
          </a:p>
          <a:p>
            <a:pPr lvl="0"/>
            <a:r>
              <a:rPr lang="en-GB" sz="3200" dirty="0">
                <a:solidFill>
                  <a:schemeClr val="bg1"/>
                </a:solidFill>
              </a:rPr>
              <a:t>MARAC</a:t>
            </a:r>
          </a:p>
          <a:p>
            <a:endParaRPr lang="en-GB" dirty="0"/>
          </a:p>
        </p:txBody>
      </p:sp>
      <p:graphicFrame>
        <p:nvGraphicFramePr>
          <p:cNvPr id="4" name="Diagram 3">
            <a:extLst>
              <a:ext uri="{FF2B5EF4-FFF2-40B4-BE49-F238E27FC236}">
                <a16:creationId xmlns:a16="http://schemas.microsoft.com/office/drawing/2014/main" id="{5EF7A6DF-7F86-4BA9-8423-CB2D46B6F931}"/>
              </a:ext>
            </a:extLst>
          </p:cNvPr>
          <p:cNvGraphicFramePr/>
          <p:nvPr>
            <p:extLst>
              <p:ext uri="{D42A27DB-BD31-4B8C-83A1-F6EECF244321}">
                <p14:modId xmlns:p14="http://schemas.microsoft.com/office/powerpoint/2010/main" val="2945821506"/>
              </p:ext>
            </p:extLst>
          </p:nvPr>
        </p:nvGraphicFramePr>
        <p:xfrm>
          <a:off x="1187624" y="1916832"/>
          <a:ext cx="7499176" cy="4666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281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19DF6-5806-42AA-A2C2-448CA9A9AD19}"/>
              </a:ext>
            </a:extLst>
          </p:cNvPr>
          <p:cNvSpPr>
            <a:spLocks noGrp="1"/>
          </p:cNvSpPr>
          <p:nvPr>
            <p:ph type="title"/>
          </p:nvPr>
        </p:nvSpPr>
        <p:spPr/>
        <p:txBody>
          <a:bodyPr/>
          <a:lstStyle/>
          <a:p>
            <a:endParaRPr lang="en-GB" dirty="0"/>
          </a:p>
        </p:txBody>
      </p:sp>
      <p:pic>
        <p:nvPicPr>
          <p:cNvPr id="7" name="Online Media 6" title="What is a Marac?">
            <a:hlinkClick r:id="" action="ppaction://media"/>
            <a:extLst>
              <a:ext uri="{FF2B5EF4-FFF2-40B4-BE49-F238E27FC236}">
                <a16:creationId xmlns:a16="http://schemas.microsoft.com/office/drawing/2014/main" id="{DAB2B499-E8EF-435A-9913-7951F90542E2}"/>
              </a:ext>
            </a:extLst>
          </p:cNvPr>
          <p:cNvPicPr>
            <a:picLocks noGrp="1" noRot="1" noChangeAspect="1"/>
          </p:cNvPicPr>
          <p:nvPr>
            <p:ph idx="1"/>
            <a:videoFile r:link="rId1"/>
          </p:nvPr>
        </p:nvPicPr>
        <p:blipFill>
          <a:blip r:embed="rId3"/>
          <a:stretch>
            <a:fillRect/>
          </a:stretch>
        </p:blipFill>
        <p:spPr>
          <a:xfrm>
            <a:off x="0" y="27384"/>
            <a:ext cx="9144000" cy="6858000"/>
          </a:xfrm>
          <a:prstGeom prst="rect">
            <a:avLst/>
          </a:prstGeom>
        </p:spPr>
      </p:pic>
    </p:spTree>
    <p:extLst>
      <p:ext uri="{BB962C8B-B14F-4D97-AF65-F5344CB8AC3E}">
        <p14:creationId xmlns:p14="http://schemas.microsoft.com/office/powerpoint/2010/main" val="424294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C5714-351A-4CAC-BD52-1C2FE95F9BBD}"/>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What is DASH?</a:t>
            </a:r>
          </a:p>
        </p:txBody>
      </p:sp>
      <p:sp>
        <p:nvSpPr>
          <p:cNvPr id="3" name="Content Placeholder 2">
            <a:extLst>
              <a:ext uri="{FF2B5EF4-FFF2-40B4-BE49-F238E27FC236}">
                <a16:creationId xmlns:a16="http://schemas.microsoft.com/office/drawing/2014/main" id="{F32F4235-8D12-43F8-B108-B9CF58B06EF9}"/>
              </a:ext>
            </a:extLst>
          </p:cNvPr>
          <p:cNvSpPr>
            <a:spLocks noGrp="1"/>
          </p:cNvSpPr>
          <p:nvPr>
            <p:ph idx="1"/>
          </p:nvPr>
        </p:nvSpPr>
        <p:spPr/>
        <p:txBody>
          <a:bodyPr/>
          <a:lstStyle/>
          <a:p>
            <a:r>
              <a:rPr lang="en-GB" dirty="0">
                <a:solidFill>
                  <a:srgbClr val="7030A0"/>
                </a:solidFill>
                <a:latin typeface="Arial" panose="020B0604020202020204" pitchFamily="34" charset="0"/>
                <a:cs typeface="Arial" panose="020B0604020202020204" pitchFamily="34" charset="0"/>
              </a:rPr>
              <a:t>Domestic Abuse, Stalking, Harassment and Honour Based Abuse</a:t>
            </a:r>
          </a:p>
          <a:p>
            <a:r>
              <a:rPr lang="en-GB" dirty="0">
                <a:solidFill>
                  <a:srgbClr val="7030A0"/>
                </a:solidFill>
                <a:latin typeface="Arial" panose="020B0604020202020204" pitchFamily="34" charset="0"/>
                <a:cs typeface="Arial" panose="020B0604020202020204" pitchFamily="34" charset="0"/>
              </a:rPr>
              <a:t>Risk Assessment tool to establish risk to the victim</a:t>
            </a:r>
          </a:p>
          <a:p>
            <a:r>
              <a:rPr lang="en-GB" dirty="0">
                <a:solidFill>
                  <a:srgbClr val="7030A0"/>
                </a:solidFill>
                <a:latin typeface="Arial" panose="020B0604020202020204" pitchFamily="34" charset="0"/>
                <a:cs typeface="Arial" panose="020B0604020202020204" pitchFamily="34" charset="0"/>
              </a:rPr>
              <a:t>Used by practitioners who work with victims of domestic abuse when they receive an initial disclosure of domestic abuse</a:t>
            </a:r>
          </a:p>
          <a:p>
            <a:endParaRPr lang="en-GB"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312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050FF-6DD1-4710-868A-74D366CC46AE}"/>
              </a:ext>
            </a:extLst>
          </p:cNvPr>
          <p:cNvSpPr>
            <a:spLocks noGrp="1"/>
          </p:cNvSpPr>
          <p:nvPr>
            <p:ph type="title"/>
          </p:nvPr>
        </p:nvSpPr>
        <p:spPr>
          <a:xfrm>
            <a:off x="611560" y="125760"/>
            <a:ext cx="8229600" cy="1143000"/>
          </a:xfrm>
        </p:spPr>
        <p:txBody>
          <a:bodyPr>
            <a:normAutofit/>
          </a:bodyPr>
          <a:lstStyle/>
          <a:p>
            <a:r>
              <a:rPr lang="en-GB" sz="4800" b="1" dirty="0">
                <a:solidFill>
                  <a:srgbClr val="7030A0"/>
                </a:solidFill>
                <a:latin typeface="Arial" panose="020B0604020202020204" pitchFamily="34" charset="0"/>
                <a:cs typeface="Arial" panose="020B0604020202020204" pitchFamily="34" charset="0"/>
              </a:rPr>
              <a:t>Wakefield MARAC Criteria</a:t>
            </a:r>
          </a:p>
        </p:txBody>
      </p:sp>
      <p:sp>
        <p:nvSpPr>
          <p:cNvPr id="3" name="Content Placeholder 2">
            <a:extLst>
              <a:ext uri="{FF2B5EF4-FFF2-40B4-BE49-F238E27FC236}">
                <a16:creationId xmlns:a16="http://schemas.microsoft.com/office/drawing/2014/main" id="{F7343935-6960-427B-8E07-2BA2BCF8D562}"/>
              </a:ext>
            </a:extLst>
          </p:cNvPr>
          <p:cNvSpPr>
            <a:spLocks noGrp="1"/>
          </p:cNvSpPr>
          <p:nvPr>
            <p:ph idx="1"/>
          </p:nvPr>
        </p:nvSpPr>
        <p:spPr>
          <a:xfrm>
            <a:off x="467544" y="2204864"/>
            <a:ext cx="8229600" cy="4527376"/>
          </a:xfrm>
        </p:spPr>
        <p:txBody>
          <a:bodyPr>
            <a:normAutofit/>
          </a:bodyPr>
          <a:lstStyle/>
          <a:p>
            <a:pPr marL="0" indent="0" eaLnBrk="1" fontAlgn="auto" hangingPunct="1">
              <a:spcAft>
                <a:spcPts val="0"/>
              </a:spcAft>
              <a:buClr>
                <a:schemeClr val="accent1">
                  <a:lumMod val="75000"/>
                </a:schemeClr>
              </a:buClr>
              <a:buNone/>
              <a:defRPr/>
            </a:pPr>
            <a:r>
              <a:rPr lang="en-GB" b="1" dirty="0">
                <a:solidFill>
                  <a:srgbClr val="7030A0"/>
                </a:solidFill>
                <a:latin typeface="Arial" panose="020B0604020202020204" pitchFamily="34" charset="0"/>
                <a:cs typeface="Arial" panose="020B0604020202020204" pitchFamily="34" charset="0"/>
              </a:rPr>
              <a:t>Visible High Risk: </a:t>
            </a:r>
          </a:p>
          <a:p>
            <a:pPr marL="0" indent="0" eaLnBrk="1" fontAlgn="auto" hangingPunct="1">
              <a:spcAft>
                <a:spcPts val="0"/>
              </a:spcAft>
              <a:buClr>
                <a:schemeClr val="accent1">
                  <a:lumMod val="75000"/>
                </a:schemeClr>
              </a:buClr>
              <a:buNone/>
              <a:defRPr/>
            </a:pPr>
            <a:r>
              <a:rPr lang="en-GB" dirty="0">
                <a:solidFill>
                  <a:srgbClr val="7030A0"/>
                </a:solidFill>
                <a:latin typeface="Arial" panose="020B0604020202020204" pitchFamily="34" charset="0"/>
                <a:cs typeface="Arial" panose="020B0604020202020204" pitchFamily="34" charset="0"/>
              </a:rPr>
              <a:t>The number of ‘ticks’ on DASH (</a:t>
            </a:r>
            <a:r>
              <a:rPr lang="en-GB" dirty="0">
                <a:solidFill>
                  <a:srgbClr val="7030A0"/>
                </a:solidFill>
                <a:latin typeface="arial" panose="020B0604020202020204" pitchFamily="34" charset="0"/>
                <a:cs typeface="Arial" panose="020B0604020202020204" pitchFamily="34" charset="0"/>
              </a:rPr>
              <a:t>D</a:t>
            </a:r>
            <a:r>
              <a:rPr lang="en-GB" b="0" i="0" dirty="0">
                <a:solidFill>
                  <a:srgbClr val="7030A0"/>
                </a:solidFill>
                <a:effectLst/>
                <a:latin typeface="arial" panose="020B0604020202020204" pitchFamily="34" charset="0"/>
              </a:rPr>
              <a:t>omestic </a:t>
            </a:r>
            <a:r>
              <a:rPr lang="en-GB" dirty="0">
                <a:solidFill>
                  <a:srgbClr val="7030A0"/>
                </a:solidFill>
                <a:latin typeface="arial" panose="020B0604020202020204" pitchFamily="34" charset="0"/>
              </a:rPr>
              <a:t>A</a:t>
            </a:r>
            <a:r>
              <a:rPr lang="en-GB" b="0" i="0" dirty="0">
                <a:solidFill>
                  <a:srgbClr val="7030A0"/>
                </a:solidFill>
                <a:effectLst/>
                <a:latin typeface="arial" panose="020B0604020202020204" pitchFamily="34" charset="0"/>
              </a:rPr>
              <a:t>buse, Stalking, Harassment and ‘Honour'-based violence risk checklist)</a:t>
            </a:r>
            <a:r>
              <a:rPr lang="en-GB" dirty="0">
                <a:solidFill>
                  <a:srgbClr val="7030A0"/>
                </a:solidFill>
                <a:latin typeface="Arial" panose="020B0604020202020204" pitchFamily="34" charset="0"/>
                <a:cs typeface="Arial" panose="020B0604020202020204" pitchFamily="34" charset="0"/>
              </a:rPr>
              <a:t> - If you have ticked 14 or more ‘yes’ boxes the case would meet the MARAC referral criteria, regardless of consent</a:t>
            </a:r>
          </a:p>
          <a:p>
            <a:pPr marL="342900" indent="-342900" eaLnBrk="1" fontAlgn="auto" hangingPunct="1">
              <a:spcAft>
                <a:spcPts val="0"/>
              </a:spcAft>
              <a:buClr>
                <a:schemeClr val="accent1">
                  <a:lumMod val="75000"/>
                </a:schemeClr>
              </a:buClr>
              <a:buFont typeface="+mj-lt"/>
              <a:buAutoNum type="arabicPeriod"/>
              <a:defRPr/>
            </a:pPr>
            <a:endParaRPr lang="en-GB" sz="4600" dirty="0">
              <a:solidFill>
                <a:srgbClr val="7030A0"/>
              </a:solidFill>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969497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0EAEF-89BA-444B-AA7C-D092B2E56C76}"/>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What we will cover</a:t>
            </a:r>
          </a:p>
        </p:txBody>
      </p:sp>
      <p:sp>
        <p:nvSpPr>
          <p:cNvPr id="3" name="Content Placeholder 2">
            <a:extLst>
              <a:ext uri="{FF2B5EF4-FFF2-40B4-BE49-F238E27FC236}">
                <a16:creationId xmlns:a16="http://schemas.microsoft.com/office/drawing/2014/main" id="{29F0E781-FD02-421A-93A3-6137915E921A}"/>
              </a:ext>
            </a:extLst>
          </p:cNvPr>
          <p:cNvSpPr>
            <a:spLocks noGrp="1"/>
          </p:cNvSpPr>
          <p:nvPr>
            <p:ph idx="1"/>
          </p:nvPr>
        </p:nvSpPr>
        <p:spPr>
          <a:xfrm>
            <a:off x="457200" y="1417638"/>
            <a:ext cx="8229600" cy="4708525"/>
          </a:xfrm>
        </p:spPr>
        <p:txBody>
          <a:bodyPr>
            <a:normAutofit lnSpcReduction="10000"/>
          </a:bodyPr>
          <a:lstStyle/>
          <a:p>
            <a:r>
              <a:rPr lang="en-GB" sz="3500" dirty="0">
                <a:solidFill>
                  <a:srgbClr val="7030A0"/>
                </a:solidFill>
                <a:latin typeface="Arial" panose="020B0604020202020204" pitchFamily="34" charset="0"/>
                <a:cs typeface="Arial" panose="020B0604020202020204" pitchFamily="34" charset="0"/>
              </a:rPr>
              <a:t>Prevalence of Domestic Abuse</a:t>
            </a:r>
          </a:p>
          <a:p>
            <a:r>
              <a:rPr lang="en-GB" sz="3500" dirty="0">
                <a:solidFill>
                  <a:srgbClr val="7030A0"/>
                </a:solidFill>
                <a:latin typeface="Arial" panose="020B0604020202020204" pitchFamily="34" charset="0"/>
                <a:cs typeface="Arial" panose="020B0604020202020204" pitchFamily="34" charset="0"/>
              </a:rPr>
              <a:t>Domestic Abuse Act and Definition of Domestic Abuse</a:t>
            </a:r>
          </a:p>
          <a:p>
            <a:r>
              <a:rPr lang="en-GB" sz="3500" dirty="0">
                <a:solidFill>
                  <a:srgbClr val="7030A0"/>
                </a:solidFill>
                <a:latin typeface="Arial" panose="020B0604020202020204" pitchFamily="34" charset="0"/>
                <a:cs typeface="Arial" panose="020B0604020202020204" pitchFamily="34" charset="0"/>
              </a:rPr>
              <a:t>What is MARAC and its aims</a:t>
            </a:r>
          </a:p>
          <a:p>
            <a:r>
              <a:rPr lang="en-GB" sz="3500" dirty="0">
                <a:solidFill>
                  <a:srgbClr val="7030A0"/>
                </a:solidFill>
                <a:latin typeface="Arial" panose="020B0604020202020204" pitchFamily="34" charset="0"/>
                <a:cs typeface="Arial" panose="020B0604020202020204" pitchFamily="34" charset="0"/>
              </a:rPr>
              <a:t>The MARAC Process</a:t>
            </a:r>
          </a:p>
          <a:p>
            <a:r>
              <a:rPr lang="en-GB" sz="3500" dirty="0">
                <a:solidFill>
                  <a:srgbClr val="7030A0"/>
                </a:solidFill>
                <a:latin typeface="Arial" panose="020B0604020202020204" pitchFamily="34" charset="0"/>
                <a:cs typeface="Arial" panose="020B0604020202020204" pitchFamily="34" charset="0"/>
              </a:rPr>
              <a:t>Caution regarding perpetrators</a:t>
            </a:r>
          </a:p>
          <a:p>
            <a:r>
              <a:rPr lang="en-GB" sz="3500" dirty="0">
                <a:solidFill>
                  <a:srgbClr val="7030A0"/>
                </a:solidFill>
                <a:latin typeface="Arial" panose="020B0604020202020204" pitchFamily="34" charset="0"/>
                <a:cs typeface="Arial" panose="020B0604020202020204" pitchFamily="34" charset="0"/>
              </a:rPr>
              <a:t>Repeats and Transfers</a:t>
            </a:r>
          </a:p>
          <a:p>
            <a:r>
              <a:rPr lang="en-GB" sz="3500" dirty="0">
                <a:solidFill>
                  <a:srgbClr val="7030A0"/>
                </a:solidFill>
                <a:latin typeface="Arial" panose="020B0604020202020204" pitchFamily="34" charset="0"/>
                <a:cs typeface="Arial" panose="020B0604020202020204" pitchFamily="34" charset="0"/>
              </a:rPr>
              <a:t>Local MARAC statistics</a:t>
            </a:r>
          </a:p>
          <a:p>
            <a:pPr marL="0" indent="0">
              <a:buNone/>
            </a:pPr>
            <a:endParaRPr lang="en-GB" dirty="0"/>
          </a:p>
        </p:txBody>
      </p:sp>
    </p:spTree>
    <p:extLst>
      <p:ext uri="{BB962C8B-B14F-4D97-AF65-F5344CB8AC3E}">
        <p14:creationId xmlns:p14="http://schemas.microsoft.com/office/powerpoint/2010/main" val="3872607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D40AF-2967-4E8A-B1E5-5FC0C0D0985C}"/>
              </a:ext>
            </a:extLst>
          </p:cNvPr>
          <p:cNvSpPr>
            <a:spLocks noGrp="1"/>
          </p:cNvSpPr>
          <p:nvPr>
            <p:ph type="title"/>
          </p:nvPr>
        </p:nvSpPr>
        <p:spPr/>
        <p:txBody>
          <a:bodyPr/>
          <a:lstStyle/>
          <a:p>
            <a:r>
              <a:rPr lang="en-GB" b="1" dirty="0">
                <a:solidFill>
                  <a:srgbClr val="7030A0"/>
                </a:solidFill>
                <a:latin typeface="Arial" panose="020B0604020202020204" pitchFamily="34" charset="0"/>
                <a:cs typeface="Arial" panose="020B0604020202020204" pitchFamily="34" charset="0"/>
              </a:rPr>
              <a:t>Automatic Trigger to MARAC</a:t>
            </a:r>
          </a:p>
        </p:txBody>
      </p:sp>
      <p:sp>
        <p:nvSpPr>
          <p:cNvPr id="3" name="Content Placeholder 2">
            <a:extLst>
              <a:ext uri="{FF2B5EF4-FFF2-40B4-BE49-F238E27FC236}">
                <a16:creationId xmlns:a16="http://schemas.microsoft.com/office/drawing/2014/main" id="{B51ABA34-4F6C-41E2-AACC-49CA7B9AD0D0}"/>
              </a:ext>
            </a:extLst>
          </p:cNvPr>
          <p:cNvSpPr>
            <a:spLocks noGrp="1"/>
          </p:cNvSpPr>
          <p:nvPr>
            <p:ph idx="1"/>
          </p:nvPr>
        </p:nvSpPr>
        <p:spPr>
          <a:xfrm>
            <a:off x="457200" y="1417638"/>
            <a:ext cx="8229600" cy="5165724"/>
          </a:xfrm>
        </p:spPr>
        <p:txBody>
          <a:bodyPr/>
          <a:lstStyle/>
          <a:p>
            <a:r>
              <a:rPr lang="en-GB" dirty="0">
                <a:solidFill>
                  <a:srgbClr val="7030A0"/>
                </a:solidFill>
                <a:latin typeface="Arial" panose="020B0604020202020204" pitchFamily="34" charset="0"/>
                <a:cs typeface="Arial" panose="020B0604020202020204" pitchFamily="34" charset="0"/>
              </a:rPr>
              <a:t>Non fatal strangulation</a:t>
            </a:r>
          </a:p>
          <a:p>
            <a:r>
              <a:rPr lang="en-GB" dirty="0">
                <a:solidFill>
                  <a:srgbClr val="7030A0"/>
                </a:solidFill>
                <a:latin typeface="Arial" panose="020B0604020202020204" pitchFamily="34" charset="0"/>
                <a:cs typeface="Arial" panose="020B0604020202020204" pitchFamily="34" charset="0"/>
              </a:rPr>
              <a:t>Stalking/harassment</a:t>
            </a:r>
          </a:p>
          <a:p>
            <a:r>
              <a:rPr lang="en-GB" dirty="0">
                <a:solidFill>
                  <a:srgbClr val="7030A0"/>
                </a:solidFill>
                <a:latin typeface="Arial" panose="020B0604020202020204" pitchFamily="34" charset="0"/>
                <a:cs typeface="Arial" panose="020B0604020202020204" pitchFamily="34" charset="0"/>
              </a:rPr>
              <a:t>Rape</a:t>
            </a:r>
          </a:p>
          <a:p>
            <a:r>
              <a:rPr lang="en-GB" dirty="0">
                <a:solidFill>
                  <a:srgbClr val="7030A0"/>
                </a:solidFill>
                <a:latin typeface="Arial" panose="020B0604020202020204" pitchFamily="34" charset="0"/>
                <a:cs typeface="Arial" panose="020B0604020202020204" pitchFamily="34" charset="0"/>
              </a:rPr>
              <a:t>Sexual assault</a:t>
            </a:r>
          </a:p>
          <a:p>
            <a:r>
              <a:rPr lang="en-GB" dirty="0">
                <a:solidFill>
                  <a:srgbClr val="7030A0"/>
                </a:solidFill>
                <a:latin typeface="Arial" panose="020B0604020202020204" pitchFamily="34" charset="0"/>
                <a:cs typeface="Arial" panose="020B0604020202020204" pitchFamily="34" charset="0"/>
              </a:rPr>
              <a:t>Choking</a:t>
            </a:r>
          </a:p>
          <a:p>
            <a:r>
              <a:rPr lang="en-GB" dirty="0">
                <a:solidFill>
                  <a:srgbClr val="7030A0"/>
                </a:solidFill>
                <a:latin typeface="Arial" panose="020B0604020202020204" pitchFamily="34" charset="0"/>
                <a:cs typeface="Arial" panose="020B0604020202020204" pitchFamily="34" charset="0"/>
              </a:rPr>
              <a:t>Drowning</a:t>
            </a:r>
          </a:p>
          <a:p>
            <a:r>
              <a:rPr lang="en-GB" dirty="0">
                <a:solidFill>
                  <a:srgbClr val="7030A0"/>
                </a:solidFill>
                <a:latin typeface="Arial" panose="020B0604020202020204" pitchFamily="34" charset="0"/>
                <a:cs typeface="Arial" panose="020B0604020202020204" pitchFamily="34" charset="0"/>
              </a:rPr>
              <a:t>Credible threats to kill</a:t>
            </a:r>
          </a:p>
          <a:p>
            <a:pPr marL="0" indent="0">
              <a:buNone/>
            </a:pPr>
            <a:r>
              <a:rPr lang="en-GB" b="1" dirty="0">
                <a:solidFill>
                  <a:srgbClr val="7030A0"/>
                </a:solidFill>
                <a:latin typeface="Arial" panose="020B0604020202020204" pitchFamily="34" charset="0"/>
                <a:cs typeface="Arial" panose="020B0604020202020204" pitchFamily="34" charset="0"/>
              </a:rPr>
              <a:t>Even if tick less than 14 on DASH</a:t>
            </a:r>
          </a:p>
        </p:txBody>
      </p:sp>
    </p:spTree>
    <p:extLst>
      <p:ext uri="{BB962C8B-B14F-4D97-AF65-F5344CB8AC3E}">
        <p14:creationId xmlns:p14="http://schemas.microsoft.com/office/powerpoint/2010/main" val="1583046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4928A7-F639-458F-8B7C-A6E37B329412}"/>
              </a:ext>
            </a:extLst>
          </p:cNvPr>
          <p:cNvSpPr>
            <a:spLocks noGrp="1"/>
          </p:cNvSpPr>
          <p:nvPr>
            <p:ph idx="1"/>
          </p:nvPr>
        </p:nvSpPr>
        <p:spPr/>
        <p:txBody>
          <a:bodyPr>
            <a:normAutofit/>
          </a:bodyPr>
          <a:lstStyle/>
          <a:p>
            <a:pPr marL="0" indent="0">
              <a:buNone/>
            </a:pPr>
            <a:r>
              <a:rPr lang="en-GB" sz="3500" b="1" dirty="0">
                <a:solidFill>
                  <a:srgbClr val="7030A0"/>
                </a:solidFill>
                <a:latin typeface="Arial" panose="020B0604020202020204" pitchFamily="34" charset="0"/>
                <a:cs typeface="Arial" panose="020B0604020202020204" pitchFamily="34" charset="0"/>
              </a:rPr>
              <a:t>Professional Judgement: </a:t>
            </a:r>
          </a:p>
          <a:p>
            <a:pPr marL="0" indent="0">
              <a:buNone/>
            </a:pPr>
            <a:r>
              <a:rPr lang="en-GB" sz="3500" dirty="0">
                <a:solidFill>
                  <a:srgbClr val="7030A0"/>
                </a:solidFill>
                <a:latin typeface="Arial" panose="020B0604020202020204" pitchFamily="34" charset="0"/>
                <a:cs typeface="Arial" panose="020B0604020202020204" pitchFamily="34" charset="0"/>
              </a:rPr>
              <a:t>Serious concerns about a victim’s situation - refer to MARAC </a:t>
            </a:r>
          </a:p>
          <a:p>
            <a:pPr marL="0" indent="0">
              <a:buNone/>
            </a:pPr>
            <a:endParaRPr lang="en-GB" sz="3500" dirty="0">
              <a:solidFill>
                <a:srgbClr val="7030A0"/>
              </a:solidFill>
              <a:latin typeface="Arial" panose="020B0604020202020204" pitchFamily="34" charset="0"/>
              <a:cs typeface="Arial" panose="020B0604020202020204" pitchFamily="34" charset="0"/>
            </a:endParaRPr>
          </a:p>
          <a:p>
            <a:pPr marL="0" indent="0">
              <a:buNone/>
            </a:pPr>
            <a:r>
              <a:rPr lang="en-GB" sz="3500" dirty="0">
                <a:solidFill>
                  <a:srgbClr val="7030A0"/>
                </a:solidFill>
                <a:latin typeface="Arial" panose="020B0604020202020204" pitchFamily="34" charset="0"/>
                <a:cs typeface="Arial" panose="020B0604020202020204" pitchFamily="34" charset="0"/>
              </a:rPr>
              <a:t>Based on your experience and/or the victim’s perception of their risk </a:t>
            </a:r>
          </a:p>
          <a:p>
            <a:pPr marL="0" indent="0">
              <a:buNone/>
            </a:pPr>
            <a:endParaRPr lang="en-GB" dirty="0"/>
          </a:p>
        </p:txBody>
      </p:sp>
    </p:spTree>
    <p:extLst>
      <p:ext uri="{BB962C8B-B14F-4D97-AF65-F5344CB8AC3E}">
        <p14:creationId xmlns:p14="http://schemas.microsoft.com/office/powerpoint/2010/main" val="25936500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DF6CAF-F456-4D1A-B073-AB6B26FE700E}"/>
              </a:ext>
            </a:extLst>
          </p:cNvPr>
          <p:cNvSpPr>
            <a:spLocks noGrp="1"/>
          </p:cNvSpPr>
          <p:nvPr>
            <p:ph idx="1"/>
          </p:nvPr>
        </p:nvSpPr>
        <p:spPr/>
        <p:txBody>
          <a:bodyPr>
            <a:normAutofit/>
          </a:bodyPr>
          <a:lstStyle/>
          <a:p>
            <a:pPr marL="0" indent="0" eaLnBrk="1" fontAlgn="auto" hangingPunct="1">
              <a:spcAft>
                <a:spcPts val="0"/>
              </a:spcAft>
              <a:buClr>
                <a:schemeClr val="accent1">
                  <a:lumMod val="75000"/>
                </a:schemeClr>
              </a:buClr>
              <a:buNone/>
              <a:defRPr/>
            </a:pPr>
            <a:r>
              <a:rPr lang="en-GB" b="1" dirty="0">
                <a:solidFill>
                  <a:srgbClr val="7030A0"/>
                </a:solidFill>
                <a:latin typeface="Arial" panose="020B0604020202020204" pitchFamily="34" charset="0"/>
                <a:cs typeface="Arial" panose="020B0604020202020204" pitchFamily="34" charset="0"/>
              </a:rPr>
              <a:t>Potential Escalation: </a:t>
            </a:r>
          </a:p>
          <a:p>
            <a:pPr marL="0" indent="0" eaLnBrk="1" fontAlgn="auto" hangingPunct="1">
              <a:spcAft>
                <a:spcPts val="0"/>
              </a:spcAft>
              <a:buClr>
                <a:schemeClr val="accent1">
                  <a:lumMod val="75000"/>
                </a:schemeClr>
              </a:buClr>
              <a:buNone/>
              <a:defRPr/>
            </a:pPr>
            <a:r>
              <a:rPr lang="en-GB" dirty="0">
                <a:solidFill>
                  <a:srgbClr val="7030A0"/>
                </a:solidFill>
                <a:latin typeface="Arial" panose="020B0604020202020204" pitchFamily="34" charset="0"/>
                <a:cs typeface="Arial" panose="020B0604020202020204" pitchFamily="34" charset="0"/>
              </a:rPr>
              <a:t>Number of police callouts to the victim as a result of domestic abuse in the past 12 months</a:t>
            </a:r>
          </a:p>
          <a:p>
            <a:pPr marL="0" indent="0" eaLnBrk="1" fontAlgn="auto" hangingPunct="1">
              <a:spcAft>
                <a:spcPts val="0"/>
              </a:spcAft>
              <a:buClr>
                <a:schemeClr val="accent1">
                  <a:lumMod val="75000"/>
                </a:schemeClr>
              </a:buClr>
              <a:buNone/>
              <a:defRPr/>
            </a:pPr>
            <a:endParaRPr lang="en-GB" dirty="0">
              <a:solidFill>
                <a:srgbClr val="7030A0"/>
              </a:solidFill>
              <a:latin typeface="Arial" panose="020B0604020202020204" pitchFamily="34" charset="0"/>
              <a:cs typeface="Arial" panose="020B0604020202020204" pitchFamily="34" charset="0"/>
            </a:endParaRPr>
          </a:p>
          <a:p>
            <a:pPr marL="0" indent="0" eaLnBrk="1" fontAlgn="auto" hangingPunct="1">
              <a:spcAft>
                <a:spcPts val="0"/>
              </a:spcAft>
              <a:buClr>
                <a:schemeClr val="accent1">
                  <a:lumMod val="75000"/>
                </a:schemeClr>
              </a:buClr>
              <a:buNone/>
              <a:defRPr/>
            </a:pPr>
            <a:r>
              <a:rPr lang="en-GB" dirty="0">
                <a:solidFill>
                  <a:srgbClr val="7030A0"/>
                </a:solidFill>
                <a:latin typeface="Arial" panose="020B0604020202020204" pitchFamily="34" charset="0"/>
                <a:cs typeface="Arial" panose="020B0604020202020204" pitchFamily="34" charset="0"/>
              </a:rPr>
              <a:t>Made by police when a person has been the clear victim of 6 incidents graded at medium risk</a:t>
            </a:r>
          </a:p>
          <a:p>
            <a:pPr marL="0" indent="0" eaLnBrk="1" fontAlgn="auto" hangingPunct="1">
              <a:spcAft>
                <a:spcPts val="0"/>
              </a:spcAft>
              <a:buClr>
                <a:schemeClr val="accent1">
                  <a:lumMod val="75000"/>
                </a:schemeClr>
              </a:buClr>
              <a:buNone/>
              <a:defRPr/>
            </a:pPr>
            <a:endParaRPr lang="en-GB" sz="2800" dirty="0"/>
          </a:p>
          <a:p>
            <a:pPr marL="0" indent="0">
              <a:buNone/>
            </a:pPr>
            <a:endParaRPr lang="en-GB" dirty="0"/>
          </a:p>
        </p:txBody>
      </p:sp>
    </p:spTree>
    <p:extLst>
      <p:ext uri="{BB962C8B-B14F-4D97-AF65-F5344CB8AC3E}">
        <p14:creationId xmlns:p14="http://schemas.microsoft.com/office/powerpoint/2010/main" val="1771955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317761-7ACF-436F-937A-9F8E3346EABF}"/>
              </a:ext>
            </a:extLst>
          </p:cNvPr>
          <p:cNvSpPr>
            <a:spLocks noGrp="1"/>
          </p:cNvSpPr>
          <p:nvPr>
            <p:ph idx="1"/>
          </p:nvPr>
        </p:nvSpPr>
        <p:spPr>
          <a:xfrm>
            <a:off x="457200" y="1988840"/>
            <a:ext cx="8229600" cy="4137323"/>
          </a:xfrm>
        </p:spPr>
        <p:txBody>
          <a:bodyPr/>
          <a:lstStyle/>
          <a:p>
            <a:pPr marL="0" indent="0">
              <a:buNone/>
            </a:pPr>
            <a:r>
              <a:rPr lang="en-GB" dirty="0">
                <a:solidFill>
                  <a:srgbClr val="7030A0"/>
                </a:solidFill>
                <a:latin typeface="Arial" panose="020B0604020202020204" pitchFamily="34" charset="0"/>
                <a:cs typeface="Arial" panose="020B0604020202020204" pitchFamily="34" charset="0"/>
              </a:rPr>
              <a:t>If the victim does not meet the criteria to refer to MARAC, practitioners should signpost the victim to WDDAS and other relevant support services</a:t>
            </a:r>
          </a:p>
        </p:txBody>
      </p:sp>
    </p:spTree>
    <p:extLst>
      <p:ext uri="{BB962C8B-B14F-4D97-AF65-F5344CB8AC3E}">
        <p14:creationId xmlns:p14="http://schemas.microsoft.com/office/powerpoint/2010/main" val="3475318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52148-0906-4F65-AE49-9ECF6861C3C6}"/>
              </a:ext>
            </a:extLst>
          </p:cNvPr>
          <p:cNvSpPr>
            <a:spLocks noGrp="1"/>
          </p:cNvSpPr>
          <p:nvPr>
            <p:ph idx="1"/>
          </p:nvPr>
        </p:nvSpPr>
        <p:spPr/>
        <p:txBody>
          <a:bodyPr>
            <a:normAutofit fontScale="92500" lnSpcReduction="10000"/>
          </a:bodyPr>
          <a:lstStyle/>
          <a:p>
            <a:pPr marL="0" indent="0">
              <a:buNone/>
            </a:pPr>
            <a:r>
              <a:rPr lang="en-GB" dirty="0">
                <a:solidFill>
                  <a:srgbClr val="7030A0"/>
                </a:solidFill>
                <a:latin typeface="Arial" panose="020B0604020202020204" pitchFamily="34" charset="0"/>
                <a:cs typeface="Arial" panose="020B0604020202020204" pitchFamily="34" charset="0"/>
              </a:rPr>
              <a:t>It is important to be mindful of Honour Based Abuse, LGBTQIA+ and conversion therapy, cultures, sexuality, traveller community, human trafficking and modern day slavery</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We think numbers are small but are they? Professional curiosity</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If unsure, send referral in anyway</a:t>
            </a:r>
          </a:p>
        </p:txBody>
      </p:sp>
    </p:spTree>
    <p:extLst>
      <p:ext uri="{BB962C8B-B14F-4D97-AF65-F5344CB8AC3E}">
        <p14:creationId xmlns:p14="http://schemas.microsoft.com/office/powerpoint/2010/main" val="28692786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F97E6-11C9-4E51-A0D0-B0A616A22E5B}"/>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How to Refer</a:t>
            </a:r>
          </a:p>
        </p:txBody>
      </p:sp>
      <p:sp>
        <p:nvSpPr>
          <p:cNvPr id="3" name="Content Placeholder 2">
            <a:extLst>
              <a:ext uri="{FF2B5EF4-FFF2-40B4-BE49-F238E27FC236}">
                <a16:creationId xmlns:a16="http://schemas.microsoft.com/office/drawing/2014/main" id="{F5EBF8F3-F864-4756-BFD2-767E11F81A36}"/>
              </a:ext>
            </a:extLst>
          </p:cNvPr>
          <p:cNvSpPr>
            <a:spLocks noGrp="1"/>
          </p:cNvSpPr>
          <p:nvPr>
            <p:ph idx="1"/>
          </p:nvPr>
        </p:nvSpPr>
        <p:spPr>
          <a:xfrm>
            <a:off x="107504" y="1196752"/>
            <a:ext cx="8928992" cy="5544616"/>
          </a:xfrm>
        </p:spPr>
        <p:txBody>
          <a:bodyPr>
            <a:normAutofit/>
          </a:bodyPr>
          <a:lstStyle/>
          <a:p>
            <a:pPr marL="0" indent="0">
              <a:buNone/>
            </a:pPr>
            <a:r>
              <a:rPr lang="en-GB" sz="2400" dirty="0">
                <a:solidFill>
                  <a:srgbClr val="7030A0"/>
                </a:solidFill>
                <a:latin typeface="Arial" panose="020B0604020202020204" pitchFamily="34" charset="0"/>
                <a:cs typeface="Arial" panose="020B0604020202020204" pitchFamily="34" charset="0"/>
              </a:rPr>
              <a:t>Complete the following:</a:t>
            </a:r>
          </a:p>
          <a:p>
            <a:pPr marL="0" indent="0">
              <a:buNone/>
            </a:pPr>
            <a:endParaRPr lang="en-GB" sz="2400" dirty="0">
              <a:solidFill>
                <a:srgbClr val="7030A0"/>
              </a:solidFill>
              <a:latin typeface="Arial" panose="020B0604020202020204" pitchFamily="34" charset="0"/>
              <a:cs typeface="Arial" panose="020B0604020202020204" pitchFamily="34" charset="0"/>
            </a:endParaRPr>
          </a:p>
          <a:p>
            <a:r>
              <a:rPr lang="en-GB" sz="2400" dirty="0">
                <a:solidFill>
                  <a:srgbClr val="7030A0"/>
                </a:solidFill>
                <a:latin typeface="Arial" panose="020B0604020202020204" pitchFamily="34" charset="0"/>
                <a:cs typeface="Arial" panose="020B0604020202020204" pitchFamily="34" charset="0"/>
              </a:rPr>
              <a:t>DASH (from SafeLives or contact MARAC Coordinator) </a:t>
            </a:r>
          </a:p>
          <a:p>
            <a:r>
              <a:rPr lang="en-GB" sz="2400" dirty="0">
                <a:solidFill>
                  <a:srgbClr val="7030A0"/>
                </a:solidFill>
                <a:latin typeface="Arial" panose="020B0604020202020204" pitchFamily="34" charset="0"/>
                <a:cs typeface="Arial" panose="020B0604020202020204" pitchFamily="34" charset="0"/>
              </a:rPr>
              <a:t>MARAC Referral Form</a:t>
            </a:r>
          </a:p>
          <a:p>
            <a:pPr marL="0" indent="0">
              <a:buNone/>
            </a:pPr>
            <a:r>
              <a:rPr lang="en-GB" sz="2400" dirty="0">
                <a:solidFill>
                  <a:srgbClr val="7030A0"/>
                </a:solidFill>
                <a:latin typeface="Arial" panose="020B0604020202020204" pitchFamily="34" charset="0"/>
                <a:cs typeface="Arial" panose="020B0604020202020204" pitchFamily="34" charset="0"/>
              </a:rPr>
              <a:t>The referral forms and DASH (not handwritten please) should be sent to each agency’s MARAC representative, then they send by email to the MARAC Coordinators and Wakefield District Domestic Abuse Service (WDDAS)</a:t>
            </a:r>
          </a:p>
          <a:p>
            <a:pPr marL="0" indent="0">
              <a:buNone/>
            </a:pPr>
            <a:endParaRPr lang="en-GB" sz="3800" dirty="0">
              <a:solidFill>
                <a:srgbClr val="FF0000"/>
              </a:solidFill>
              <a:latin typeface="Arial" panose="020B0604020202020204" pitchFamily="34" charset="0"/>
              <a:cs typeface="Arial" panose="020B0604020202020204" pitchFamily="34" charset="0"/>
            </a:endParaRPr>
          </a:p>
          <a:p>
            <a:pPr marL="0" indent="0">
              <a:buNone/>
            </a:pPr>
            <a:endParaRPr lang="en-GB"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95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B08F4-0CF8-0E73-9FF6-12AA36408941}"/>
              </a:ext>
            </a:extLst>
          </p:cNvPr>
          <p:cNvSpPr>
            <a:spLocks noGrp="1"/>
          </p:cNvSpPr>
          <p:nvPr>
            <p:ph type="ctrTitle"/>
          </p:nvPr>
        </p:nvSpPr>
        <p:spPr>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a:lstStyle/>
          <a:p>
            <a:r>
              <a:rPr lang="en-GB" dirty="0"/>
              <a:t>MARAC Procedure Flowchart</a:t>
            </a:r>
          </a:p>
        </p:txBody>
      </p:sp>
      <p:sp>
        <p:nvSpPr>
          <p:cNvPr id="3" name="Subtitle 2">
            <a:extLst>
              <a:ext uri="{FF2B5EF4-FFF2-40B4-BE49-F238E27FC236}">
                <a16:creationId xmlns:a16="http://schemas.microsoft.com/office/drawing/2014/main" id="{0337E001-419B-15E7-6252-B26EE6565210}"/>
              </a:ext>
            </a:extLst>
          </p:cNvPr>
          <p:cNvSpPr>
            <a:spLocks noGrp="1"/>
          </p:cNvSpPr>
          <p:nvPr>
            <p:ph type="subTitle" idx="1"/>
          </p:nvPr>
        </p:nvSpPr>
        <p: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r>
              <a:rPr lang="en-GB" dirty="0"/>
              <a:t>Step-by-Step Guide for Referring into MARAC</a:t>
            </a:r>
          </a:p>
        </p:txBody>
      </p:sp>
    </p:spTree>
    <p:extLst>
      <p:ext uri="{BB962C8B-B14F-4D97-AF65-F5344CB8AC3E}">
        <p14:creationId xmlns:p14="http://schemas.microsoft.com/office/powerpoint/2010/main" val="3000831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3766B-07D6-CB88-21A0-80E63E6EF339}"/>
              </a:ext>
            </a:extLst>
          </p:cNvPr>
          <p:cNvSpPr>
            <a:spLocks noGrp="1"/>
          </p:cNvSpPr>
          <p:nvPr>
            <p:ph type="title"/>
          </p:nvPr>
        </p:nvSpPr>
        <p: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algn="ctr"/>
            <a:r>
              <a:rPr lang="en-GB" dirty="0"/>
              <a:t>Step 1</a:t>
            </a:r>
          </a:p>
        </p:txBody>
      </p:sp>
      <p:sp>
        <p:nvSpPr>
          <p:cNvPr id="3" name="TextBox 2">
            <a:extLst>
              <a:ext uri="{FF2B5EF4-FFF2-40B4-BE49-F238E27FC236}">
                <a16:creationId xmlns:a16="http://schemas.microsoft.com/office/drawing/2014/main" id="{36C1A11F-CA99-5512-9134-2834A911DC97}"/>
              </a:ext>
            </a:extLst>
          </p:cNvPr>
          <p:cNvSpPr txBox="1"/>
          <p:nvPr/>
        </p:nvSpPr>
        <p:spPr>
          <a:xfrm>
            <a:off x="628650" y="2661724"/>
            <a:ext cx="2838450" cy="2400657"/>
          </a:xfrm>
          <a:prstGeom prst="rect">
            <a:avLst/>
          </a:prstGeom>
          <a:noFill/>
        </p:spPr>
        <p:txBody>
          <a:bodyPr wrap="square" rtlCol="0">
            <a:spAutoFit/>
          </a:bodyPr>
          <a:lstStyle/>
          <a:p>
            <a:r>
              <a:rPr lang="en-GB" sz="3000" dirty="0"/>
              <a:t>Practitioner receives an initial disclosure of Domestic Abuse</a:t>
            </a:r>
          </a:p>
        </p:txBody>
      </p:sp>
      <p:cxnSp>
        <p:nvCxnSpPr>
          <p:cNvPr id="5" name="Straight Arrow Connector 4">
            <a:extLst>
              <a:ext uri="{FF2B5EF4-FFF2-40B4-BE49-F238E27FC236}">
                <a16:creationId xmlns:a16="http://schemas.microsoft.com/office/drawing/2014/main" id="{5EA309F1-6820-55DB-39BA-6298F94B5630}"/>
              </a:ext>
            </a:extLst>
          </p:cNvPr>
          <p:cNvCxnSpPr>
            <a:cxnSpLocks/>
          </p:cNvCxnSpPr>
          <p:nvPr/>
        </p:nvCxnSpPr>
        <p:spPr>
          <a:xfrm>
            <a:off x="3733800" y="3543300"/>
            <a:ext cx="1676400"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CB1B5EA2-E9EB-10D9-EB5F-CA5FF0447492}"/>
              </a:ext>
            </a:extLst>
          </p:cNvPr>
          <p:cNvSpPr txBox="1"/>
          <p:nvPr/>
        </p:nvSpPr>
        <p:spPr>
          <a:xfrm>
            <a:off x="5543550" y="2661724"/>
            <a:ext cx="2971800" cy="2677656"/>
          </a:xfrm>
          <a:prstGeom prst="rect">
            <a:avLst/>
          </a:prstGeom>
          <a:noFill/>
        </p:spPr>
        <p:txBody>
          <a:bodyPr wrap="square" rtlCol="0">
            <a:spAutoFit/>
          </a:bodyPr>
          <a:lstStyle/>
          <a:p>
            <a:r>
              <a:rPr lang="en-GB" sz="2100" dirty="0"/>
              <a:t>Complete a DASH Risk Assessment with the victim. Using the DASH and your own judgement to establish whether the case is Standard/Medium/High Risk</a:t>
            </a:r>
          </a:p>
        </p:txBody>
      </p:sp>
    </p:spTree>
    <p:extLst>
      <p:ext uri="{BB962C8B-B14F-4D97-AF65-F5344CB8AC3E}">
        <p14:creationId xmlns:p14="http://schemas.microsoft.com/office/powerpoint/2010/main" val="782923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4EC30-0D5C-49AC-FB45-E1A5FB86A73A}"/>
              </a:ext>
            </a:extLst>
          </p:cNvPr>
          <p:cNvSpPr>
            <a:spLocks noGrp="1"/>
          </p:cNvSpPr>
          <p:nvPr>
            <p:ph type="title"/>
          </p:nvPr>
        </p:nvSpPr>
        <p: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algn="ctr"/>
            <a:r>
              <a:rPr lang="en-GB" dirty="0"/>
              <a:t>Step 2</a:t>
            </a:r>
          </a:p>
        </p:txBody>
      </p:sp>
      <p:sp>
        <p:nvSpPr>
          <p:cNvPr id="3" name="TextBox 2">
            <a:extLst>
              <a:ext uri="{FF2B5EF4-FFF2-40B4-BE49-F238E27FC236}">
                <a16:creationId xmlns:a16="http://schemas.microsoft.com/office/drawing/2014/main" id="{440511E9-9A03-E132-9E1B-8DEE7189659B}"/>
              </a:ext>
            </a:extLst>
          </p:cNvPr>
          <p:cNvSpPr txBox="1"/>
          <p:nvPr/>
        </p:nvSpPr>
        <p:spPr>
          <a:xfrm>
            <a:off x="628650" y="2381251"/>
            <a:ext cx="1895475" cy="1246495"/>
          </a:xfrm>
          <a:prstGeom prst="rect">
            <a:avLst/>
          </a:prstGeom>
          <a:noFill/>
        </p:spPr>
        <p:txBody>
          <a:bodyPr wrap="square" rtlCol="0">
            <a:spAutoFit/>
          </a:bodyPr>
          <a:lstStyle/>
          <a:p>
            <a:r>
              <a:rPr lang="en-GB" sz="1500" dirty="0">
                <a:solidFill>
                  <a:srgbClr val="398D2B"/>
                </a:solidFill>
              </a:rPr>
              <a:t>Standard</a:t>
            </a:r>
            <a:r>
              <a:rPr lang="en-GB" sz="1500" dirty="0"/>
              <a:t> – Own agency intervention with referrals to other agencies where appropriate.</a:t>
            </a:r>
          </a:p>
        </p:txBody>
      </p:sp>
      <p:sp>
        <p:nvSpPr>
          <p:cNvPr id="4" name="TextBox 3">
            <a:extLst>
              <a:ext uri="{FF2B5EF4-FFF2-40B4-BE49-F238E27FC236}">
                <a16:creationId xmlns:a16="http://schemas.microsoft.com/office/drawing/2014/main" id="{A4C5C4D5-CE83-6CCE-B12F-C689979624A5}"/>
              </a:ext>
            </a:extLst>
          </p:cNvPr>
          <p:cNvSpPr txBox="1"/>
          <p:nvPr/>
        </p:nvSpPr>
        <p:spPr>
          <a:xfrm>
            <a:off x="3395663" y="2381250"/>
            <a:ext cx="1895475" cy="1938992"/>
          </a:xfrm>
          <a:prstGeom prst="rect">
            <a:avLst/>
          </a:prstGeom>
          <a:noFill/>
        </p:spPr>
        <p:txBody>
          <a:bodyPr wrap="square" rtlCol="0">
            <a:spAutoFit/>
          </a:bodyPr>
          <a:lstStyle/>
          <a:p>
            <a:r>
              <a:rPr lang="en-GB" sz="1500" dirty="0">
                <a:solidFill>
                  <a:srgbClr val="DEA900"/>
                </a:solidFill>
              </a:rPr>
              <a:t>Medium</a:t>
            </a:r>
            <a:r>
              <a:rPr lang="en-GB" sz="1500" dirty="0"/>
              <a:t> – Consider if this is the 6</a:t>
            </a:r>
            <a:r>
              <a:rPr lang="en-GB" sz="1500" baseline="30000" dirty="0"/>
              <a:t>th</a:t>
            </a:r>
            <a:r>
              <a:rPr lang="en-GB" sz="1500" dirty="0"/>
              <a:t> or more medium risk incident in the past 12 months – if yes, refer to MARAC. If no, refer into other agencies where appropriate.</a:t>
            </a:r>
          </a:p>
        </p:txBody>
      </p:sp>
      <p:sp>
        <p:nvSpPr>
          <p:cNvPr id="5" name="TextBox 4">
            <a:extLst>
              <a:ext uri="{FF2B5EF4-FFF2-40B4-BE49-F238E27FC236}">
                <a16:creationId xmlns:a16="http://schemas.microsoft.com/office/drawing/2014/main" id="{6F94DAC4-BAEE-A20B-2A85-1E9CE5C816AE}"/>
              </a:ext>
            </a:extLst>
          </p:cNvPr>
          <p:cNvSpPr txBox="1"/>
          <p:nvPr/>
        </p:nvSpPr>
        <p:spPr>
          <a:xfrm>
            <a:off x="6353175" y="2381251"/>
            <a:ext cx="2095500" cy="1708160"/>
          </a:xfrm>
          <a:prstGeom prst="rect">
            <a:avLst/>
          </a:prstGeom>
          <a:noFill/>
        </p:spPr>
        <p:txBody>
          <a:bodyPr wrap="square" rtlCol="0">
            <a:spAutoFit/>
          </a:bodyPr>
          <a:lstStyle/>
          <a:p>
            <a:r>
              <a:rPr lang="en-GB" sz="1500" dirty="0">
                <a:solidFill>
                  <a:srgbClr val="FF0000"/>
                </a:solidFill>
              </a:rPr>
              <a:t>High</a:t>
            </a:r>
            <a:r>
              <a:rPr lang="en-GB" sz="1500" dirty="0"/>
              <a:t> – Refer to MARAC (high risk DASH/incidents negates consent and is to be referred to MARAC regardless of Victim’s consent).</a:t>
            </a:r>
          </a:p>
        </p:txBody>
      </p:sp>
      <p:sp>
        <p:nvSpPr>
          <p:cNvPr id="6" name="TextBox 5">
            <a:extLst>
              <a:ext uri="{FF2B5EF4-FFF2-40B4-BE49-F238E27FC236}">
                <a16:creationId xmlns:a16="http://schemas.microsoft.com/office/drawing/2014/main" id="{37D57D7E-5F1C-7AB0-ECAF-FBC231BB7D9E}"/>
              </a:ext>
            </a:extLst>
          </p:cNvPr>
          <p:cNvSpPr txBox="1"/>
          <p:nvPr/>
        </p:nvSpPr>
        <p:spPr>
          <a:xfrm>
            <a:off x="561975" y="4553143"/>
            <a:ext cx="7886700" cy="1015663"/>
          </a:xfrm>
          <a:prstGeom prst="rect">
            <a:avLst/>
          </a:prstGeom>
          <a:noFill/>
        </p:spPr>
        <p:txBody>
          <a:bodyPr wrap="square" rtlCol="0">
            <a:spAutoFit/>
          </a:bodyPr>
          <a:lstStyle/>
          <a:p>
            <a:r>
              <a:rPr lang="en-GB" sz="1500" dirty="0"/>
              <a:t>The referring agency will complete a MARAC referral form, WDDAS referral form and attach the completed DASH. These documents need to be sent by email to </a:t>
            </a:r>
            <a:r>
              <a:rPr lang="en-GB" sz="1500" dirty="0">
                <a:hlinkClick r:id="rId2"/>
              </a:rPr>
              <a:t>wakefield.marac@westyorkshire.police.uk</a:t>
            </a:r>
            <a:r>
              <a:rPr lang="en-GB" sz="1500" dirty="0"/>
              <a:t> (MARAC) and </a:t>
            </a:r>
            <a:r>
              <a:rPr lang="en-GB" sz="1500" dirty="0">
                <a:hlinkClick r:id="rId3"/>
              </a:rPr>
              <a:t>domesticabuse@wakefield.gov.uk</a:t>
            </a:r>
            <a:r>
              <a:rPr lang="en-GB" sz="1500" dirty="0"/>
              <a:t> (WDDAS)</a:t>
            </a:r>
          </a:p>
        </p:txBody>
      </p:sp>
    </p:spTree>
    <p:extLst>
      <p:ext uri="{BB962C8B-B14F-4D97-AF65-F5344CB8AC3E}">
        <p14:creationId xmlns:p14="http://schemas.microsoft.com/office/powerpoint/2010/main" val="434486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B4F84-DB34-15C8-877F-E88260C1C822}"/>
              </a:ext>
            </a:extLst>
          </p:cNvPr>
          <p:cNvSpPr>
            <a:spLocks noGrp="1"/>
          </p:cNvSpPr>
          <p:nvPr>
            <p:ph type="title"/>
          </p:nvPr>
        </p:nvSpPr>
        <p: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algn="ctr"/>
            <a:r>
              <a:rPr lang="en-GB" dirty="0"/>
              <a:t>Step 3</a:t>
            </a:r>
          </a:p>
        </p:txBody>
      </p:sp>
      <p:sp>
        <p:nvSpPr>
          <p:cNvPr id="3" name="TextBox 2">
            <a:extLst>
              <a:ext uri="{FF2B5EF4-FFF2-40B4-BE49-F238E27FC236}">
                <a16:creationId xmlns:a16="http://schemas.microsoft.com/office/drawing/2014/main" id="{44DBEEF5-01E8-E655-BE41-ECF77FE1FB7C}"/>
              </a:ext>
            </a:extLst>
          </p:cNvPr>
          <p:cNvSpPr txBox="1"/>
          <p:nvPr/>
        </p:nvSpPr>
        <p:spPr>
          <a:xfrm>
            <a:off x="578642" y="2532214"/>
            <a:ext cx="2124075" cy="1546577"/>
          </a:xfrm>
          <a:prstGeom prst="rect">
            <a:avLst/>
          </a:prstGeom>
          <a:noFill/>
        </p:spPr>
        <p:txBody>
          <a:bodyPr wrap="square" rtlCol="0">
            <a:spAutoFit/>
          </a:bodyPr>
          <a:lstStyle/>
          <a:p>
            <a:r>
              <a:rPr lang="en-GB" sz="1350" dirty="0"/>
              <a:t>1. MARAC Co-Ordinator(s) will complete police research, add the case to the next available MARAC meeting and send details of the referral to the MARAC agency representatives.</a:t>
            </a:r>
          </a:p>
        </p:txBody>
      </p:sp>
      <p:sp>
        <p:nvSpPr>
          <p:cNvPr id="4" name="TextBox 3">
            <a:extLst>
              <a:ext uri="{FF2B5EF4-FFF2-40B4-BE49-F238E27FC236}">
                <a16:creationId xmlns:a16="http://schemas.microsoft.com/office/drawing/2014/main" id="{F767E342-CBE1-DEEC-E22C-864293209BB9}"/>
              </a:ext>
            </a:extLst>
          </p:cNvPr>
          <p:cNvSpPr txBox="1"/>
          <p:nvPr/>
        </p:nvSpPr>
        <p:spPr>
          <a:xfrm>
            <a:off x="3293269" y="3143301"/>
            <a:ext cx="2305050" cy="923330"/>
          </a:xfrm>
          <a:prstGeom prst="rect">
            <a:avLst/>
          </a:prstGeom>
          <a:noFill/>
        </p:spPr>
        <p:txBody>
          <a:bodyPr wrap="square" rtlCol="0">
            <a:spAutoFit/>
          </a:bodyPr>
          <a:lstStyle/>
          <a:p>
            <a:r>
              <a:rPr lang="en-GB" sz="1350" dirty="0"/>
              <a:t>2. Agenda is then circulated by secure email to MARAC agency representatives who attend MARAC.</a:t>
            </a:r>
          </a:p>
        </p:txBody>
      </p:sp>
      <p:sp>
        <p:nvSpPr>
          <p:cNvPr id="5" name="TextBox 4">
            <a:extLst>
              <a:ext uri="{FF2B5EF4-FFF2-40B4-BE49-F238E27FC236}">
                <a16:creationId xmlns:a16="http://schemas.microsoft.com/office/drawing/2014/main" id="{9EE60D65-9891-5D7F-5D49-7F0F615CA612}"/>
              </a:ext>
            </a:extLst>
          </p:cNvPr>
          <p:cNvSpPr txBox="1"/>
          <p:nvPr/>
        </p:nvSpPr>
        <p:spPr>
          <a:xfrm>
            <a:off x="6391277" y="2532215"/>
            <a:ext cx="2305050" cy="1546577"/>
          </a:xfrm>
          <a:prstGeom prst="rect">
            <a:avLst/>
          </a:prstGeom>
          <a:noFill/>
        </p:spPr>
        <p:txBody>
          <a:bodyPr wrap="square" rtlCol="0">
            <a:spAutoFit/>
          </a:bodyPr>
          <a:lstStyle/>
          <a:p>
            <a:r>
              <a:rPr lang="en-GB" sz="1350" dirty="0"/>
              <a:t>3. MARAC discussion held, information shared and actions are agreed to reduce the risks. This is all recorded in a confidential manner and the action matrix is circulated to partners.</a:t>
            </a:r>
          </a:p>
        </p:txBody>
      </p:sp>
      <p:sp>
        <p:nvSpPr>
          <p:cNvPr id="6" name="TextBox 5">
            <a:extLst>
              <a:ext uri="{FF2B5EF4-FFF2-40B4-BE49-F238E27FC236}">
                <a16:creationId xmlns:a16="http://schemas.microsoft.com/office/drawing/2014/main" id="{27B4FF52-E764-6EED-DED4-DF19BAACD0BB}"/>
              </a:ext>
            </a:extLst>
          </p:cNvPr>
          <p:cNvSpPr txBox="1"/>
          <p:nvPr/>
        </p:nvSpPr>
        <p:spPr>
          <a:xfrm>
            <a:off x="578642" y="4481511"/>
            <a:ext cx="1905000" cy="1131079"/>
          </a:xfrm>
          <a:prstGeom prst="rect">
            <a:avLst/>
          </a:prstGeom>
          <a:noFill/>
        </p:spPr>
        <p:txBody>
          <a:bodyPr wrap="square" rtlCol="0">
            <a:spAutoFit/>
          </a:bodyPr>
          <a:lstStyle/>
          <a:p>
            <a:r>
              <a:rPr lang="en-GB" sz="1350" dirty="0"/>
              <a:t>5. Victim is updated on MARAC by IDVA or another supporting agency where necessary.</a:t>
            </a:r>
          </a:p>
        </p:txBody>
      </p:sp>
      <p:sp>
        <p:nvSpPr>
          <p:cNvPr id="7" name="TextBox 6">
            <a:extLst>
              <a:ext uri="{FF2B5EF4-FFF2-40B4-BE49-F238E27FC236}">
                <a16:creationId xmlns:a16="http://schemas.microsoft.com/office/drawing/2014/main" id="{CA016232-6D70-E6BE-A7F0-618DC26AD7E3}"/>
              </a:ext>
            </a:extLst>
          </p:cNvPr>
          <p:cNvSpPr txBox="1"/>
          <p:nvPr/>
        </p:nvSpPr>
        <p:spPr>
          <a:xfrm>
            <a:off x="4376738" y="4443565"/>
            <a:ext cx="2419350" cy="1131079"/>
          </a:xfrm>
          <a:prstGeom prst="rect">
            <a:avLst/>
          </a:prstGeom>
          <a:noFill/>
        </p:spPr>
        <p:txBody>
          <a:bodyPr wrap="square" rtlCol="0">
            <a:spAutoFit/>
          </a:bodyPr>
          <a:lstStyle/>
          <a:p>
            <a:r>
              <a:rPr lang="en-GB" sz="1350" dirty="0"/>
              <a:t>4. Designated agency representatives are to ‘flag and tag’ the discussed nominals on their respective systems for 12 months.</a:t>
            </a:r>
          </a:p>
        </p:txBody>
      </p:sp>
      <p:cxnSp>
        <p:nvCxnSpPr>
          <p:cNvPr id="9" name="Straight Arrow Connector 8">
            <a:extLst>
              <a:ext uri="{FF2B5EF4-FFF2-40B4-BE49-F238E27FC236}">
                <a16:creationId xmlns:a16="http://schemas.microsoft.com/office/drawing/2014/main" id="{D074CB9B-AA09-0D96-0FCD-00F08511FDD6}"/>
              </a:ext>
            </a:extLst>
          </p:cNvPr>
          <p:cNvCxnSpPr>
            <a:cxnSpLocks/>
          </p:cNvCxnSpPr>
          <p:nvPr/>
        </p:nvCxnSpPr>
        <p:spPr>
          <a:xfrm>
            <a:off x="2421730" y="3001192"/>
            <a:ext cx="809625" cy="34519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0A9FE40-3E75-80CE-5B25-6A23992386CD}"/>
              </a:ext>
            </a:extLst>
          </p:cNvPr>
          <p:cNvCxnSpPr/>
          <p:nvPr/>
        </p:nvCxnSpPr>
        <p:spPr>
          <a:xfrm flipV="1">
            <a:off x="5598319" y="2909840"/>
            <a:ext cx="742950" cy="31162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1E6861C-4D2A-9712-6262-88BB6CFAB72B}"/>
              </a:ext>
            </a:extLst>
          </p:cNvPr>
          <p:cNvCxnSpPr>
            <a:cxnSpLocks/>
          </p:cNvCxnSpPr>
          <p:nvPr/>
        </p:nvCxnSpPr>
        <p:spPr>
          <a:xfrm flipH="1">
            <a:off x="6853238" y="4000965"/>
            <a:ext cx="690564" cy="65676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7DEAA8B-8095-CE25-5966-327FDC06A8D2}"/>
              </a:ext>
            </a:extLst>
          </p:cNvPr>
          <p:cNvCxnSpPr>
            <a:cxnSpLocks/>
          </p:cNvCxnSpPr>
          <p:nvPr/>
        </p:nvCxnSpPr>
        <p:spPr>
          <a:xfrm flipH="1">
            <a:off x="2702717" y="4931633"/>
            <a:ext cx="139065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6270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BFBB78B-5769-4067-A57E-FF6F644CFD47}"/>
              </a:ext>
            </a:extLst>
          </p:cNvPr>
          <p:cNvSpPr>
            <a:spLocks noGrp="1" noChangeArrowheads="1"/>
          </p:cNvSpPr>
          <p:nvPr>
            <p:ph type="title"/>
          </p:nvPr>
        </p:nvSpPr>
        <p:spPr>
          <a:xfrm>
            <a:off x="179512" y="274638"/>
            <a:ext cx="8856984" cy="1143000"/>
          </a:xfrm>
        </p:spPr>
        <p:txBody>
          <a:bodyPr>
            <a:noAutofit/>
          </a:bodyPr>
          <a:lstStyle/>
          <a:p>
            <a:pPr eaLnBrk="1" hangingPunct="1"/>
            <a:r>
              <a:rPr lang="en-GB" altLang="en-US" sz="4800" b="1" dirty="0">
                <a:solidFill>
                  <a:srgbClr val="7030A0"/>
                </a:solidFill>
                <a:latin typeface="Arial" panose="020B0604020202020204" pitchFamily="34" charset="0"/>
                <a:cs typeface="Arial" panose="020B0604020202020204" pitchFamily="34" charset="0"/>
              </a:rPr>
              <a:t>Prevalence of             Domestic Abuse</a:t>
            </a:r>
          </a:p>
        </p:txBody>
      </p:sp>
      <p:sp>
        <p:nvSpPr>
          <p:cNvPr id="7171" name="Rectangle 3">
            <a:extLst>
              <a:ext uri="{FF2B5EF4-FFF2-40B4-BE49-F238E27FC236}">
                <a16:creationId xmlns:a16="http://schemas.microsoft.com/office/drawing/2014/main" id="{F0A0E1EF-07E3-46B4-A3C4-F8E9EE787E7F}"/>
              </a:ext>
            </a:extLst>
          </p:cNvPr>
          <p:cNvSpPr>
            <a:spLocks noGrp="1" noChangeArrowheads="1"/>
          </p:cNvSpPr>
          <p:nvPr>
            <p:ph type="body" idx="1"/>
          </p:nvPr>
        </p:nvSpPr>
        <p:spPr>
          <a:xfrm>
            <a:off x="457200" y="1700808"/>
            <a:ext cx="8362950" cy="4882554"/>
          </a:xfrm>
        </p:spPr>
        <p:txBody>
          <a:bodyPr>
            <a:noAutofit/>
          </a:bodyPr>
          <a:lstStyle/>
          <a:p>
            <a:pPr>
              <a:defRPr/>
            </a:pPr>
            <a:r>
              <a:rPr lang="en-GB" dirty="0">
                <a:solidFill>
                  <a:srgbClr val="7030A0"/>
                </a:solidFill>
                <a:latin typeface="Arial" panose="020B0604020202020204" pitchFamily="34" charset="0"/>
                <a:cs typeface="Arial" panose="020B0604020202020204" pitchFamily="34" charset="0"/>
              </a:rPr>
              <a:t>There are some 2.4 million victims of domestic abuse a year aged 16 to 74 (two-thirds of whom are women) and more than one in ten of all offences recorded by the police are domestic abuse related (ONS)</a:t>
            </a:r>
            <a:r>
              <a:rPr lang="en-GB" dirty="0"/>
              <a:t> </a:t>
            </a:r>
          </a:p>
          <a:p>
            <a:pPr>
              <a:defRPr/>
            </a:pPr>
            <a:endParaRPr lang="en-GB" dirty="0"/>
          </a:p>
          <a:p>
            <a:pPr>
              <a:defRPr/>
            </a:pPr>
            <a:r>
              <a:rPr lang="en-GB" dirty="0">
                <a:solidFill>
                  <a:srgbClr val="7030A0"/>
                </a:solidFill>
                <a:latin typeface="Arial" panose="020B0604020202020204" pitchFamily="34" charset="0"/>
                <a:cs typeface="Arial" panose="020B0604020202020204" pitchFamily="34" charset="0"/>
              </a:rPr>
              <a:t>In UK, 1 in 4 women and 1 in 6 men will experience domestic abuse at some point in their lives (ONS) </a:t>
            </a:r>
          </a:p>
          <a:p>
            <a:pPr eaLnBrk="1" hangingPunct="1">
              <a:defRPr/>
            </a:pPr>
            <a:endParaRPr lang="en-GB" sz="2800" dirty="0">
              <a:solidFill>
                <a:srgbClr val="7030A0"/>
              </a:solidFill>
              <a:latin typeface="Arial" panose="020B0604020202020204" pitchFamily="34" charset="0"/>
              <a:cs typeface="Arial" panose="020B0604020202020204" pitchFamily="34" charset="0"/>
            </a:endParaRPr>
          </a:p>
          <a:p>
            <a:pPr eaLnBrk="1" hangingPunct="1">
              <a:defRPr/>
            </a:pPr>
            <a:endParaRPr lang="en-GB" sz="2800" dirty="0">
              <a:solidFill>
                <a:srgbClr val="7030A0"/>
              </a:solidFill>
              <a:latin typeface="Arial" panose="020B0604020202020204" pitchFamily="34" charset="0"/>
              <a:cs typeface="Arial" panose="020B0604020202020204" pitchFamily="34" charset="0"/>
            </a:endParaRPr>
          </a:p>
          <a:p>
            <a:pPr eaLnBrk="1" hangingPunct="1">
              <a:defRPr/>
            </a:pPr>
            <a:endParaRPr lang="en-GB" sz="2800" dirty="0">
              <a:solidFill>
                <a:srgbClr val="7030A0"/>
              </a:solidFill>
              <a:latin typeface="Arial" panose="020B0604020202020204" pitchFamily="34" charset="0"/>
              <a:cs typeface="Arial" panose="020B0604020202020204" pitchFamily="34" charset="0"/>
            </a:endParaRPr>
          </a:p>
          <a:p>
            <a:pPr marL="0" indent="0" eaLnBrk="1" hangingPunct="1">
              <a:buFontTx/>
              <a:buNone/>
              <a:defRPr/>
            </a:pPr>
            <a:endParaRPr lang="en-GB" sz="2800" dirty="0">
              <a:solidFill>
                <a:srgbClr val="7030A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0AB70-3A89-DE6C-7C02-519ABDF653E6}"/>
              </a:ext>
            </a:extLst>
          </p:cNvPr>
          <p:cNvSpPr>
            <a:spLocks noGrp="1"/>
          </p:cNvSpPr>
          <p:nvPr>
            <p:ph type="title"/>
          </p:nvPr>
        </p:nvSpPr>
        <p:spPr>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algn="ctr"/>
            <a:r>
              <a:rPr lang="en-GB" dirty="0"/>
              <a:t>Step 4</a:t>
            </a:r>
          </a:p>
        </p:txBody>
      </p:sp>
      <p:sp>
        <p:nvSpPr>
          <p:cNvPr id="3" name="TextBox 2">
            <a:extLst>
              <a:ext uri="{FF2B5EF4-FFF2-40B4-BE49-F238E27FC236}">
                <a16:creationId xmlns:a16="http://schemas.microsoft.com/office/drawing/2014/main" id="{90E01F3B-1B79-7CC7-3351-43C63B178667}"/>
              </a:ext>
            </a:extLst>
          </p:cNvPr>
          <p:cNvSpPr txBox="1"/>
          <p:nvPr/>
        </p:nvSpPr>
        <p:spPr>
          <a:xfrm>
            <a:off x="285750" y="2401684"/>
            <a:ext cx="3829050" cy="1938992"/>
          </a:xfrm>
          <a:prstGeom prst="rect">
            <a:avLst/>
          </a:prstGeom>
          <a:noFill/>
        </p:spPr>
        <p:txBody>
          <a:bodyPr wrap="square" rtlCol="0">
            <a:spAutoFit/>
          </a:bodyPr>
          <a:lstStyle/>
          <a:p>
            <a:r>
              <a:rPr lang="en-GB" sz="1500" dirty="0">
                <a:ea typeface="Batang" panose="020B0503020000020004" pitchFamily="18" charset="-127"/>
                <a:cs typeface="AngsanaUPC" panose="020B0502040204020203" pitchFamily="18" charset="-34"/>
              </a:rPr>
              <a:t>Repeat incidents that occur within the 12-month MARAC period are to be notified to other agencies and MARAC by email (regardless of whether it has been reported to the police). A further notifiable incident includes any violence, threats of violence, a pattern of stalking and harassment, rape or sexual abuse and non-fatal strangulation.</a:t>
            </a:r>
          </a:p>
        </p:txBody>
      </p:sp>
      <p:sp>
        <p:nvSpPr>
          <p:cNvPr id="4" name="TextBox 3">
            <a:extLst>
              <a:ext uri="{FF2B5EF4-FFF2-40B4-BE49-F238E27FC236}">
                <a16:creationId xmlns:a16="http://schemas.microsoft.com/office/drawing/2014/main" id="{C7522F4B-1B88-3CCE-BD9D-70727FCF0DB9}"/>
              </a:ext>
            </a:extLst>
          </p:cNvPr>
          <p:cNvSpPr txBox="1"/>
          <p:nvPr/>
        </p:nvSpPr>
        <p:spPr>
          <a:xfrm>
            <a:off x="5029202" y="4106659"/>
            <a:ext cx="3571875" cy="1477328"/>
          </a:xfrm>
          <a:prstGeom prst="rect">
            <a:avLst/>
          </a:prstGeom>
          <a:noFill/>
        </p:spPr>
        <p:txBody>
          <a:bodyPr wrap="square" rtlCol="0">
            <a:spAutoFit/>
          </a:bodyPr>
          <a:lstStyle/>
          <a:p>
            <a:r>
              <a:rPr lang="en-GB" sz="1500" dirty="0"/>
              <a:t>After 12 months, (with no repeated incident between same victim/perpetrator), the MARAC coordinator will close respective MARAC occurrences and de-flag and de-tag their systems.</a:t>
            </a:r>
          </a:p>
        </p:txBody>
      </p:sp>
      <p:sp>
        <p:nvSpPr>
          <p:cNvPr id="5" name="TextBox 4">
            <a:extLst>
              <a:ext uri="{FF2B5EF4-FFF2-40B4-BE49-F238E27FC236}">
                <a16:creationId xmlns:a16="http://schemas.microsoft.com/office/drawing/2014/main" id="{DD60AF9F-F56B-975B-A495-123EDF8324D7}"/>
              </a:ext>
            </a:extLst>
          </p:cNvPr>
          <p:cNvSpPr txBox="1"/>
          <p:nvPr/>
        </p:nvSpPr>
        <p:spPr>
          <a:xfrm>
            <a:off x="4943475" y="2407965"/>
            <a:ext cx="3571875" cy="646331"/>
          </a:xfrm>
          <a:prstGeom prst="rect">
            <a:avLst/>
          </a:prstGeom>
          <a:noFill/>
        </p:spPr>
        <p:txBody>
          <a:bodyPr wrap="square" rtlCol="0">
            <a:spAutoFit/>
          </a:bodyPr>
          <a:lstStyle/>
          <a:p>
            <a:r>
              <a:rPr lang="en-GB" sz="1200" i="1" dirty="0">
                <a:solidFill>
                  <a:srgbClr val="FF0000"/>
                </a:solidFill>
              </a:rPr>
              <a:t>Repeat High Risk incidents are placed into the next available MARAC meeting for a further discussion. The normal MARAC procedure is then followed. </a:t>
            </a:r>
          </a:p>
        </p:txBody>
      </p:sp>
    </p:spTree>
    <p:extLst>
      <p:ext uri="{BB962C8B-B14F-4D97-AF65-F5344CB8AC3E}">
        <p14:creationId xmlns:p14="http://schemas.microsoft.com/office/powerpoint/2010/main" val="1007614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BC6D74-EFF9-4345-949D-4EDBF16246E3}"/>
              </a:ext>
            </a:extLst>
          </p:cNvPr>
          <p:cNvSpPr>
            <a:spLocks noGrp="1"/>
          </p:cNvSpPr>
          <p:nvPr>
            <p:ph idx="1"/>
          </p:nvPr>
        </p:nvSpPr>
        <p:spPr>
          <a:xfrm>
            <a:off x="457200" y="2060848"/>
            <a:ext cx="8229600" cy="4065315"/>
          </a:xfrm>
        </p:spPr>
        <p:txBody>
          <a:bodyPr/>
          <a:lstStyle/>
          <a:p>
            <a:pPr marL="0" indent="0">
              <a:buNone/>
            </a:pPr>
            <a:r>
              <a:rPr lang="en-US" dirty="0">
                <a:solidFill>
                  <a:srgbClr val="7030A0"/>
                </a:solidFill>
                <a:latin typeface="Arial" panose="020B0604020202020204" pitchFamily="34" charset="0"/>
                <a:cs typeface="Arial" panose="020B0604020202020204" pitchFamily="34" charset="0"/>
              </a:rPr>
              <a:t>Agencies </a:t>
            </a:r>
            <a:r>
              <a:rPr lang="en-US" b="1" u="sng" dirty="0">
                <a:solidFill>
                  <a:srgbClr val="7030A0"/>
                </a:solidFill>
                <a:latin typeface="Arial" panose="020B0604020202020204" pitchFamily="34" charset="0"/>
                <a:cs typeface="Arial" panose="020B0604020202020204" pitchFamily="34" charset="0"/>
              </a:rPr>
              <a:t>should not</a:t>
            </a:r>
            <a:r>
              <a:rPr lang="en-US" b="1" dirty="0">
                <a:solidFill>
                  <a:srgbClr val="7030A0"/>
                </a:solidFill>
                <a:latin typeface="Arial" panose="020B0604020202020204" pitchFamily="34" charset="0"/>
                <a:cs typeface="Arial" panose="020B0604020202020204" pitchFamily="34" charset="0"/>
              </a:rPr>
              <a:t> </a:t>
            </a:r>
            <a:r>
              <a:rPr lang="en-US" dirty="0">
                <a:solidFill>
                  <a:srgbClr val="7030A0"/>
                </a:solidFill>
                <a:latin typeface="Arial" panose="020B0604020202020204" pitchFamily="34" charset="0"/>
                <a:cs typeface="Arial" panose="020B0604020202020204" pitchFamily="34" charset="0"/>
              </a:rPr>
              <a:t>wait until a case has been discussed at MARAC before taking any action or giving advice and signposting them to services if necessary</a:t>
            </a:r>
          </a:p>
          <a:p>
            <a:pPr marL="0" indent="0">
              <a:buNone/>
            </a:pPr>
            <a:endParaRPr lang="en-US" dirty="0">
              <a:solidFill>
                <a:srgbClr val="7030A0"/>
              </a:solidFill>
              <a:latin typeface="Arial" panose="020B0604020202020204" pitchFamily="34" charset="0"/>
              <a:cs typeface="Arial" panose="020B0604020202020204" pitchFamily="34" charset="0"/>
            </a:endParaRPr>
          </a:p>
          <a:p>
            <a:pPr marL="0" indent="0">
              <a:buNone/>
            </a:pPr>
            <a:r>
              <a:rPr lang="en-US" dirty="0">
                <a:solidFill>
                  <a:srgbClr val="7030A0"/>
                </a:solidFill>
                <a:latin typeface="Arial" panose="020B0604020202020204" pitchFamily="34" charset="0"/>
                <a:cs typeface="Arial" panose="020B0604020202020204" pitchFamily="34" charset="0"/>
              </a:rPr>
              <a:t>Referral Process Flowchart</a:t>
            </a:r>
            <a:endParaRPr lang="en-GB" dirty="0">
              <a:solidFill>
                <a:srgbClr val="7030A0"/>
              </a:solidFill>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685213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3B2EC2-A1DE-4B40-B452-FED0CE05B07F}"/>
              </a:ext>
            </a:extLst>
          </p:cNvPr>
          <p:cNvSpPr>
            <a:spLocks noGrp="1"/>
          </p:cNvSpPr>
          <p:nvPr>
            <p:ph idx="1"/>
          </p:nvPr>
        </p:nvSpPr>
        <p:spPr/>
        <p:txBody>
          <a:bodyPr/>
          <a:lstStyle/>
          <a:p>
            <a:pPr marL="0" indent="0">
              <a:buNone/>
            </a:pPr>
            <a:r>
              <a:rPr lang="en-GB" dirty="0">
                <a:solidFill>
                  <a:srgbClr val="7030A0"/>
                </a:solidFill>
                <a:latin typeface="Arial" panose="020B0604020202020204" pitchFamily="34" charset="0"/>
                <a:cs typeface="Arial" panose="020B0604020202020204" pitchFamily="34" charset="0"/>
              </a:rPr>
              <a:t>The following logs are completed at point of referral and sent out prior to the meeting to complete and return by partners</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endParaRPr lang="en-GB" dirty="0"/>
          </a:p>
          <a:p>
            <a:pPr marL="0" indent="0">
              <a:buNone/>
            </a:pPr>
            <a:endParaRPr lang="en-GB" dirty="0">
              <a:solidFill>
                <a:srgbClr val="FF0000"/>
              </a:solidFill>
              <a:latin typeface="Arial" panose="020B0604020202020204" pitchFamily="34" charset="0"/>
              <a:cs typeface="Arial" panose="020B0604020202020204" pitchFamily="34" charset="0"/>
            </a:endParaRPr>
          </a:p>
          <a:p>
            <a:pPr marL="0" indent="0">
              <a:buNone/>
            </a:pPr>
            <a:endParaRPr lang="en-GB"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9687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D6C54-BF63-45C2-BB4E-86943191E70B}"/>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10536434-A81C-47CB-9F23-F3A8A1CA35CD}"/>
              </a:ext>
            </a:extLst>
          </p:cNvPr>
          <p:cNvPicPr>
            <a:picLocks noGrp="1" noChangeAspect="1"/>
          </p:cNvPicPr>
          <p:nvPr>
            <p:ph idx="1"/>
          </p:nvPr>
        </p:nvPicPr>
        <p:blipFill rotWithShape="1">
          <a:blip r:embed="rId2"/>
          <a:srcRect l="5682" t="22906" r="6149" b="7091"/>
          <a:stretch/>
        </p:blipFill>
        <p:spPr>
          <a:xfrm>
            <a:off x="179512" y="332656"/>
            <a:ext cx="8577996" cy="6408712"/>
          </a:xfrm>
        </p:spPr>
      </p:pic>
    </p:spTree>
    <p:extLst>
      <p:ext uri="{BB962C8B-B14F-4D97-AF65-F5344CB8AC3E}">
        <p14:creationId xmlns:p14="http://schemas.microsoft.com/office/powerpoint/2010/main" val="11269822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B673A-C9AE-4648-B14E-4DD465B4F3A1}"/>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2D0E388D-1A1C-4C1B-A876-E6E3BBA53B82}"/>
              </a:ext>
            </a:extLst>
          </p:cNvPr>
          <p:cNvPicPr>
            <a:picLocks noGrp="1" noChangeAspect="1"/>
          </p:cNvPicPr>
          <p:nvPr>
            <p:ph idx="1"/>
          </p:nvPr>
        </p:nvPicPr>
        <p:blipFill rotWithShape="1">
          <a:blip r:embed="rId2"/>
          <a:srcRect l="5253" t="21316" r="9728" b="7090"/>
          <a:stretch/>
        </p:blipFill>
        <p:spPr>
          <a:xfrm>
            <a:off x="481955" y="476672"/>
            <a:ext cx="8360931" cy="6106690"/>
          </a:xfrm>
        </p:spPr>
      </p:pic>
    </p:spTree>
    <p:extLst>
      <p:ext uri="{BB962C8B-B14F-4D97-AF65-F5344CB8AC3E}">
        <p14:creationId xmlns:p14="http://schemas.microsoft.com/office/powerpoint/2010/main" val="27891389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B384-295D-491A-9A71-4543D3323E8F}"/>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The Meeting</a:t>
            </a:r>
          </a:p>
        </p:txBody>
      </p:sp>
      <p:sp>
        <p:nvSpPr>
          <p:cNvPr id="3" name="Content Placeholder 2">
            <a:extLst>
              <a:ext uri="{FF2B5EF4-FFF2-40B4-BE49-F238E27FC236}">
                <a16:creationId xmlns:a16="http://schemas.microsoft.com/office/drawing/2014/main" id="{D2844513-C0F4-4DE4-8704-12E14E98038C}"/>
              </a:ext>
            </a:extLst>
          </p:cNvPr>
          <p:cNvSpPr>
            <a:spLocks noGrp="1"/>
          </p:cNvSpPr>
          <p:nvPr>
            <p:ph idx="1"/>
          </p:nvPr>
        </p:nvSpPr>
        <p:spPr>
          <a:xfrm>
            <a:off x="457200" y="1268760"/>
            <a:ext cx="8229600" cy="4857403"/>
          </a:xfrm>
        </p:spPr>
        <p:txBody>
          <a:bodyPr>
            <a:normAutofit lnSpcReduction="10000"/>
          </a:bodyPr>
          <a:lstStyle/>
          <a:p>
            <a:r>
              <a:rPr lang="en-GB" dirty="0">
                <a:solidFill>
                  <a:srgbClr val="7030A0"/>
                </a:solidFill>
                <a:latin typeface="Arial" panose="020B0604020202020204" pitchFamily="34" charset="0"/>
                <a:cs typeface="Arial" panose="020B0604020202020204" pitchFamily="34" charset="0"/>
              </a:rPr>
              <a:t>10 minutes per case</a:t>
            </a:r>
          </a:p>
          <a:p>
            <a:pPr marL="0" indent="0">
              <a:buNone/>
            </a:pPr>
            <a:endParaRPr lang="en-GB" dirty="0">
              <a:solidFill>
                <a:srgbClr val="7030A0"/>
              </a:solidFill>
              <a:latin typeface="Arial" panose="020B0604020202020204" pitchFamily="34" charset="0"/>
              <a:cs typeface="Arial" panose="020B0604020202020204" pitchFamily="34" charset="0"/>
            </a:endParaRPr>
          </a:p>
          <a:p>
            <a:r>
              <a:rPr lang="en-GB" dirty="0">
                <a:solidFill>
                  <a:srgbClr val="7030A0"/>
                </a:solidFill>
                <a:latin typeface="Arial" panose="020B0604020202020204" pitchFamily="34" charset="0"/>
                <a:cs typeface="Arial" panose="020B0604020202020204" pitchFamily="34" charset="0"/>
              </a:rPr>
              <a:t>Only updated or new information not on the log is shared</a:t>
            </a:r>
          </a:p>
          <a:p>
            <a:pPr marL="0" indent="0">
              <a:buNone/>
            </a:pPr>
            <a:endParaRPr lang="en-GB" dirty="0">
              <a:solidFill>
                <a:srgbClr val="7030A0"/>
              </a:solidFill>
              <a:latin typeface="Arial" panose="020B0604020202020204" pitchFamily="34" charset="0"/>
              <a:cs typeface="Arial" panose="020B0604020202020204" pitchFamily="34" charset="0"/>
            </a:endParaRPr>
          </a:p>
          <a:p>
            <a:r>
              <a:rPr lang="en-GB" dirty="0">
                <a:solidFill>
                  <a:srgbClr val="7030A0"/>
                </a:solidFill>
                <a:latin typeface="Arial" panose="020B0604020202020204" pitchFamily="34" charset="0"/>
                <a:cs typeface="Arial" panose="020B0604020202020204" pitchFamily="34" charset="0"/>
              </a:rPr>
              <a:t>Any new actions are then put on Action Matrix, which is emailed to partners within 2 days of the meeting for actions to be completed</a:t>
            </a:r>
          </a:p>
        </p:txBody>
      </p:sp>
    </p:spTree>
    <p:extLst>
      <p:ext uri="{BB962C8B-B14F-4D97-AF65-F5344CB8AC3E}">
        <p14:creationId xmlns:p14="http://schemas.microsoft.com/office/powerpoint/2010/main" val="352717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93C8F-C40C-410E-9C2B-60FD263830C1}"/>
              </a:ext>
            </a:extLst>
          </p:cNvPr>
          <p:cNvSpPr>
            <a:spLocks noGrp="1"/>
          </p:cNvSpPr>
          <p:nvPr>
            <p:ph type="title"/>
          </p:nvPr>
        </p:nvSpPr>
        <p:spPr/>
        <p:txBody>
          <a:bodyPr/>
          <a:lstStyle/>
          <a:p>
            <a:endParaRPr lang="en-GB" dirty="0"/>
          </a:p>
        </p:txBody>
      </p:sp>
      <p:pic>
        <p:nvPicPr>
          <p:cNvPr id="5" name="Content Placeholder 4">
            <a:extLst>
              <a:ext uri="{FF2B5EF4-FFF2-40B4-BE49-F238E27FC236}">
                <a16:creationId xmlns:a16="http://schemas.microsoft.com/office/drawing/2014/main" id="{11478D5C-55AB-4225-A4AC-2C937EA73088}"/>
              </a:ext>
            </a:extLst>
          </p:cNvPr>
          <p:cNvPicPr>
            <a:picLocks noGrp="1" noChangeAspect="1"/>
          </p:cNvPicPr>
          <p:nvPr>
            <p:ph idx="1"/>
          </p:nvPr>
        </p:nvPicPr>
        <p:blipFill rotWithShape="1">
          <a:blip r:embed="rId2"/>
          <a:srcRect l="7938" t="23074" r="7936" b="6411"/>
          <a:stretch/>
        </p:blipFill>
        <p:spPr>
          <a:xfrm>
            <a:off x="264609" y="332656"/>
            <a:ext cx="8768613" cy="6048672"/>
          </a:xfrm>
        </p:spPr>
      </p:pic>
    </p:spTree>
    <p:extLst>
      <p:ext uri="{BB962C8B-B14F-4D97-AF65-F5344CB8AC3E}">
        <p14:creationId xmlns:p14="http://schemas.microsoft.com/office/powerpoint/2010/main" val="2930865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F4D5B-D0C5-44D4-9164-3A10A4091862}"/>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Actions</a:t>
            </a:r>
          </a:p>
        </p:txBody>
      </p:sp>
      <p:sp>
        <p:nvSpPr>
          <p:cNvPr id="3" name="Content Placeholder 2">
            <a:extLst>
              <a:ext uri="{FF2B5EF4-FFF2-40B4-BE49-F238E27FC236}">
                <a16:creationId xmlns:a16="http://schemas.microsoft.com/office/drawing/2014/main" id="{002F919D-B3FE-4169-BA45-7FF4E770B76D}"/>
              </a:ext>
            </a:extLst>
          </p:cNvPr>
          <p:cNvSpPr>
            <a:spLocks noGrp="1"/>
          </p:cNvSpPr>
          <p:nvPr>
            <p:ph idx="1"/>
          </p:nvPr>
        </p:nvSpPr>
        <p:spPr>
          <a:xfrm>
            <a:off x="457200" y="1268760"/>
            <a:ext cx="8229600" cy="5184576"/>
          </a:xfrm>
        </p:spPr>
        <p:txBody>
          <a:bodyPr>
            <a:normAutofit fontScale="92500" lnSpcReduction="20000"/>
          </a:bodyPr>
          <a:lstStyle/>
          <a:p>
            <a:r>
              <a:rPr lang="en-GB" sz="3500" dirty="0">
                <a:solidFill>
                  <a:srgbClr val="7030A0"/>
                </a:solidFill>
                <a:latin typeface="Arial" panose="020B0604020202020204" pitchFamily="34" charset="0"/>
                <a:cs typeface="Arial" panose="020B0604020202020204" pitchFamily="34" charset="0"/>
              </a:rPr>
              <a:t>Partners update the MARAC Coordinator of their actions (even if they cannot do them)</a:t>
            </a:r>
          </a:p>
          <a:p>
            <a:pPr marL="0" indent="0">
              <a:buNone/>
            </a:pPr>
            <a:endParaRPr lang="en-GB" sz="3500" dirty="0">
              <a:solidFill>
                <a:srgbClr val="7030A0"/>
              </a:solidFill>
              <a:latin typeface="Arial" panose="020B0604020202020204" pitchFamily="34" charset="0"/>
              <a:cs typeface="Arial" panose="020B0604020202020204" pitchFamily="34" charset="0"/>
            </a:endParaRPr>
          </a:p>
          <a:p>
            <a:pPr marL="0" indent="0">
              <a:buNone/>
            </a:pPr>
            <a:r>
              <a:rPr lang="en-GB" sz="3500" dirty="0">
                <a:solidFill>
                  <a:srgbClr val="7030A0"/>
                </a:solidFill>
                <a:latin typeface="Arial" panose="020B0604020202020204" pitchFamily="34" charset="0"/>
                <a:cs typeface="Arial" panose="020B0604020202020204" pitchFamily="34" charset="0"/>
              </a:rPr>
              <a:t>e.g. ‘Contacted police officer to update’,</a:t>
            </a:r>
          </a:p>
          <a:p>
            <a:pPr marL="0" indent="0">
              <a:buNone/>
            </a:pPr>
            <a:r>
              <a:rPr lang="en-GB" sz="3500" dirty="0">
                <a:solidFill>
                  <a:srgbClr val="7030A0"/>
                </a:solidFill>
                <a:latin typeface="Arial" panose="020B0604020202020204" pitchFamily="34" charset="0"/>
                <a:cs typeface="Arial" panose="020B0604020202020204" pitchFamily="34" charset="0"/>
              </a:rPr>
              <a:t>‘WDDAS to visit victim jointly with Social Worker’</a:t>
            </a:r>
          </a:p>
          <a:p>
            <a:pPr marL="0" indent="0">
              <a:buNone/>
            </a:pPr>
            <a:endParaRPr lang="en-GB" sz="3500" dirty="0">
              <a:solidFill>
                <a:srgbClr val="7030A0"/>
              </a:solidFill>
              <a:latin typeface="Arial" panose="020B0604020202020204" pitchFamily="34" charset="0"/>
              <a:cs typeface="Arial" panose="020B0604020202020204" pitchFamily="34" charset="0"/>
            </a:endParaRPr>
          </a:p>
          <a:p>
            <a:r>
              <a:rPr lang="en-GB" sz="3500" dirty="0">
                <a:solidFill>
                  <a:srgbClr val="7030A0"/>
                </a:solidFill>
                <a:latin typeface="Arial" panose="020B0604020202020204" pitchFamily="34" charset="0"/>
                <a:cs typeface="Arial" panose="020B0604020202020204" pitchFamily="34" charset="0"/>
              </a:rPr>
              <a:t>Steering Group, where incomplete actions are scrutinised, started again in November 2022 – held quarterly</a:t>
            </a:r>
          </a:p>
          <a:p>
            <a:endParaRPr lang="en-GB" dirty="0"/>
          </a:p>
        </p:txBody>
      </p:sp>
    </p:spTree>
    <p:extLst>
      <p:ext uri="{BB962C8B-B14F-4D97-AF65-F5344CB8AC3E}">
        <p14:creationId xmlns:p14="http://schemas.microsoft.com/office/powerpoint/2010/main" val="210767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98AAF-97F0-4E43-AE58-0DB533E3643B}"/>
              </a:ext>
            </a:extLst>
          </p:cNvPr>
          <p:cNvSpPr>
            <a:spLocks noGrp="1"/>
          </p:cNvSpPr>
          <p:nvPr>
            <p:ph type="title"/>
          </p:nvPr>
        </p:nvSpPr>
        <p:spPr/>
        <p:txBody>
          <a:bodyPr/>
          <a:lstStyle/>
          <a:p>
            <a:endParaRPr lang="en-GB" dirty="0"/>
          </a:p>
        </p:txBody>
      </p:sp>
      <p:pic>
        <p:nvPicPr>
          <p:cNvPr id="4" name="Online Media 3" title="The Marac meeting: action planning">
            <a:hlinkClick r:id="" action="ppaction://media"/>
            <a:extLst>
              <a:ext uri="{FF2B5EF4-FFF2-40B4-BE49-F238E27FC236}">
                <a16:creationId xmlns:a16="http://schemas.microsoft.com/office/drawing/2014/main" id="{778322F7-B4A1-4633-9C91-3213FCC057EF}"/>
              </a:ext>
            </a:extLst>
          </p:cNvPr>
          <p:cNvPicPr>
            <a:picLocks noGrp="1" noRot="1" noChangeAspect="1"/>
          </p:cNvPicPr>
          <p:nvPr>
            <p:ph idx="1"/>
            <a:videoFile r:link="rId1"/>
          </p:nvPr>
        </p:nvPicPr>
        <p:blipFill>
          <a:blip r:embed="rId3"/>
          <a:stretch>
            <a:fillRect/>
          </a:stretch>
        </p:blipFill>
        <p:spPr>
          <a:xfrm>
            <a:off x="0" y="99392"/>
            <a:ext cx="9163880" cy="6858000"/>
          </a:xfrm>
          <a:prstGeom prst="rect">
            <a:avLst/>
          </a:prstGeom>
        </p:spPr>
      </p:pic>
    </p:spTree>
    <p:extLst>
      <p:ext uri="{BB962C8B-B14F-4D97-AF65-F5344CB8AC3E}">
        <p14:creationId xmlns:p14="http://schemas.microsoft.com/office/powerpoint/2010/main" val="174816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061C0-3127-4035-9990-47A696F52E67}"/>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Confidentiality</a:t>
            </a:r>
          </a:p>
        </p:txBody>
      </p:sp>
      <p:sp>
        <p:nvSpPr>
          <p:cNvPr id="3" name="Content Placeholder 2">
            <a:extLst>
              <a:ext uri="{FF2B5EF4-FFF2-40B4-BE49-F238E27FC236}">
                <a16:creationId xmlns:a16="http://schemas.microsoft.com/office/drawing/2014/main" id="{B72BF2A5-1A0D-407E-B534-B3508520A3E0}"/>
              </a:ext>
            </a:extLst>
          </p:cNvPr>
          <p:cNvSpPr>
            <a:spLocks noGrp="1"/>
          </p:cNvSpPr>
          <p:nvPr>
            <p:ph idx="1"/>
          </p:nvPr>
        </p:nvSpPr>
        <p:spPr>
          <a:xfrm>
            <a:off x="457200" y="1916832"/>
            <a:ext cx="8229600" cy="4209331"/>
          </a:xfrm>
        </p:spPr>
        <p:txBody>
          <a:bodyPr/>
          <a:lstStyle/>
          <a:p>
            <a:pPr marL="0" indent="0">
              <a:buNone/>
            </a:pPr>
            <a:r>
              <a:rPr lang="en-GB" dirty="0">
                <a:solidFill>
                  <a:srgbClr val="7030A0"/>
                </a:solidFill>
                <a:latin typeface="Arial" panose="020B0604020202020204" pitchFamily="34" charset="0"/>
                <a:cs typeface="Arial" panose="020B0604020202020204" pitchFamily="34" charset="0"/>
              </a:rPr>
              <a:t>MARAC information is strictly confidential and the chair will read out the confidentiality agreement at the start of each meeting</a:t>
            </a:r>
          </a:p>
          <a:p>
            <a:pPr marL="0" indent="0">
              <a:buNone/>
            </a:pPr>
            <a:endParaRPr lang="en-GB" dirty="0">
              <a:solidFill>
                <a:srgbClr val="FF0000"/>
              </a:solidFill>
              <a:latin typeface="Arial" panose="020B0604020202020204" pitchFamily="34" charset="0"/>
              <a:cs typeface="Arial" panose="020B0604020202020204" pitchFamily="34" charset="0"/>
            </a:endParaRPr>
          </a:p>
          <a:p>
            <a:pPr marL="0" indent="0">
              <a:buNone/>
            </a:pPr>
            <a:r>
              <a:rPr lang="en-GB" dirty="0">
                <a:solidFill>
                  <a:srgbClr val="7030A0"/>
                </a:solidFill>
                <a:latin typeface="Arial" panose="020B0604020202020204" pitchFamily="34" charset="0"/>
                <a:cs typeface="Arial" panose="020B0604020202020204" pitchFamily="34" charset="0"/>
              </a:rPr>
              <a:t>In line with the signed MARAC Information Sharing Agreement, DO NOT save MARAC information onto your agency files</a:t>
            </a:r>
          </a:p>
        </p:txBody>
      </p:sp>
    </p:spTree>
    <p:extLst>
      <p:ext uri="{BB962C8B-B14F-4D97-AF65-F5344CB8AC3E}">
        <p14:creationId xmlns:p14="http://schemas.microsoft.com/office/powerpoint/2010/main" val="3264488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9FDFE5-2FA9-4564-818B-E546710EB6C3}"/>
              </a:ext>
            </a:extLst>
          </p:cNvPr>
          <p:cNvSpPr>
            <a:spLocks noGrp="1"/>
          </p:cNvSpPr>
          <p:nvPr>
            <p:ph idx="1"/>
          </p:nvPr>
        </p:nvSpPr>
        <p:spPr>
          <a:xfrm>
            <a:off x="457200" y="908720"/>
            <a:ext cx="8229600" cy="5217443"/>
          </a:xfrm>
        </p:spPr>
        <p:txBody>
          <a:bodyPr>
            <a:normAutofit lnSpcReduction="10000"/>
          </a:bodyPr>
          <a:lstStyle/>
          <a:p>
            <a:pPr>
              <a:defRPr/>
            </a:pPr>
            <a:endParaRPr lang="en-GB" dirty="0"/>
          </a:p>
          <a:p>
            <a:pPr>
              <a:defRPr/>
            </a:pPr>
            <a:r>
              <a:rPr lang="en-GB" altLang="en-US" dirty="0">
                <a:solidFill>
                  <a:srgbClr val="7030A0"/>
                </a:solidFill>
                <a:latin typeface="Arial" panose="020B0604020202020204" pitchFamily="34" charset="0"/>
                <a:cs typeface="Arial" panose="020B0604020202020204" pitchFamily="34" charset="0"/>
              </a:rPr>
              <a:t>The Children’s Commissioner estimates that 3 million children under the age of 17 live in a domestic abuse household and 1 in 5 children see or hear the abuse</a:t>
            </a:r>
          </a:p>
          <a:p>
            <a:pPr marL="0" indent="0">
              <a:buNone/>
              <a:defRPr/>
            </a:pPr>
            <a:endParaRPr lang="en-GB" altLang="en-US" dirty="0">
              <a:solidFill>
                <a:srgbClr val="7030A0"/>
              </a:solidFill>
              <a:latin typeface="Arial" panose="020B0604020202020204" pitchFamily="34" charset="0"/>
              <a:cs typeface="Arial" panose="020B0604020202020204" pitchFamily="34" charset="0"/>
            </a:endParaRPr>
          </a:p>
          <a:p>
            <a:pPr>
              <a:defRPr/>
            </a:pPr>
            <a:r>
              <a:rPr lang="en-GB" dirty="0">
                <a:solidFill>
                  <a:srgbClr val="7030A0"/>
                </a:solidFill>
                <a:latin typeface="Arial" panose="020B0604020202020204" pitchFamily="34" charset="0"/>
                <a:cs typeface="Arial" panose="020B0604020202020204" pitchFamily="34" charset="0"/>
              </a:rPr>
              <a:t>On average victims at high risk of serious harm or murder live with domestic abuse for 2-3 years before getting help (SafeLives)</a:t>
            </a:r>
          </a:p>
          <a:p>
            <a:pPr marL="0" indent="0">
              <a:buFontTx/>
              <a:buNone/>
              <a:defRPr/>
            </a:pPr>
            <a:endParaRPr lang="en-GB" sz="2800" dirty="0">
              <a:solidFill>
                <a:srgbClr val="7030A0"/>
              </a:solidFill>
              <a:latin typeface="Arial" panose="020B0604020202020204" pitchFamily="34" charset="0"/>
              <a:cs typeface="Arial" panose="020B0604020202020204" pitchFamily="34" charset="0"/>
            </a:endParaRPr>
          </a:p>
          <a:p>
            <a:pPr marL="0" indent="0">
              <a:buNone/>
              <a:defRPr/>
            </a:pPr>
            <a:endParaRPr lang="en-GB" dirty="0"/>
          </a:p>
          <a:p>
            <a:pPr>
              <a:defRPr/>
            </a:pPr>
            <a:endParaRPr lang="en-GB" sz="2400" dirty="0"/>
          </a:p>
          <a:p>
            <a:pPr>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9B8B83-7B98-4115-A439-111AD94AC1E9}"/>
              </a:ext>
            </a:extLst>
          </p:cNvPr>
          <p:cNvSpPr>
            <a:spLocks noGrp="1"/>
          </p:cNvSpPr>
          <p:nvPr>
            <p:ph idx="1"/>
          </p:nvPr>
        </p:nvSpPr>
        <p:spPr/>
        <p:txBody>
          <a:bodyPr>
            <a:normAutofit lnSpcReduction="10000"/>
          </a:bodyPr>
          <a:lstStyle/>
          <a:p>
            <a:pPr eaLnBrk="1" fontAlgn="auto" hangingPunct="1">
              <a:lnSpc>
                <a:spcPct val="120000"/>
              </a:lnSpc>
              <a:spcBef>
                <a:spcPts val="0"/>
              </a:spcBef>
              <a:spcAft>
                <a:spcPts val="0"/>
              </a:spcAft>
              <a:buClr>
                <a:schemeClr val="accent1">
                  <a:lumMod val="75000"/>
                </a:schemeClr>
              </a:buClr>
              <a:buFont typeface="Wingdings 3" charset="2"/>
              <a:buNone/>
              <a:defRPr/>
            </a:pPr>
            <a:r>
              <a:rPr lang="en-GB" b="1" dirty="0">
                <a:solidFill>
                  <a:srgbClr val="FF0000"/>
                </a:solidFill>
              </a:rPr>
              <a:t>    </a:t>
            </a:r>
            <a:r>
              <a:rPr lang="en-GB" b="1" dirty="0">
                <a:solidFill>
                  <a:srgbClr val="7030A0"/>
                </a:solidFill>
                <a:latin typeface="Arial" panose="020B0604020202020204" pitchFamily="34" charset="0"/>
                <a:cs typeface="Arial" panose="020B0604020202020204" pitchFamily="34" charset="0"/>
              </a:rPr>
              <a:t>Discussion should not be shared with any other person, including the victim and perpetrator, without the express permission of the Chair as any disclosure may result in greater risk to the victim</a:t>
            </a:r>
          </a:p>
          <a:p>
            <a:pPr eaLnBrk="1" fontAlgn="auto" hangingPunct="1">
              <a:lnSpc>
                <a:spcPct val="120000"/>
              </a:lnSpc>
              <a:spcBef>
                <a:spcPts val="0"/>
              </a:spcBef>
              <a:spcAft>
                <a:spcPts val="0"/>
              </a:spcAft>
              <a:buClr>
                <a:schemeClr val="accent1">
                  <a:lumMod val="75000"/>
                </a:schemeClr>
              </a:buClr>
              <a:buFont typeface="Wingdings 3" charset="2"/>
              <a:buNone/>
              <a:defRPr/>
            </a:pPr>
            <a:r>
              <a:rPr lang="en-GB" b="1" dirty="0">
                <a:solidFill>
                  <a:srgbClr val="FF0000"/>
                </a:solidFill>
              </a:rPr>
              <a:t> </a:t>
            </a:r>
            <a:endParaRPr lang="en-GB" dirty="0">
              <a:solidFill>
                <a:srgbClr val="FF0000"/>
              </a:solidFill>
            </a:endParaRPr>
          </a:p>
          <a:p>
            <a:pPr eaLnBrk="1" fontAlgn="auto" hangingPunct="1">
              <a:lnSpc>
                <a:spcPct val="120000"/>
              </a:lnSpc>
              <a:spcBef>
                <a:spcPts val="0"/>
              </a:spcBef>
              <a:spcAft>
                <a:spcPts val="0"/>
              </a:spcAft>
              <a:buClr>
                <a:schemeClr val="accent1">
                  <a:lumMod val="75000"/>
                </a:schemeClr>
              </a:buClr>
              <a:buFont typeface="Wingdings 3" charset="2"/>
              <a:buNone/>
              <a:defRPr/>
            </a:pPr>
            <a:r>
              <a:rPr lang="en-GB" b="1" dirty="0">
                <a:solidFill>
                  <a:srgbClr val="FF0000"/>
                </a:solidFill>
              </a:rPr>
              <a:t>    </a:t>
            </a:r>
            <a:endParaRPr lang="en-GB" dirty="0">
              <a:solidFill>
                <a:srgbClr val="FF0000"/>
              </a:solidFill>
            </a:endParaRPr>
          </a:p>
          <a:p>
            <a:pPr marL="0" indent="0">
              <a:buNone/>
            </a:pPr>
            <a:endParaRPr lang="en-GB" dirty="0"/>
          </a:p>
        </p:txBody>
      </p:sp>
    </p:spTree>
    <p:extLst>
      <p:ext uri="{BB962C8B-B14F-4D97-AF65-F5344CB8AC3E}">
        <p14:creationId xmlns:p14="http://schemas.microsoft.com/office/powerpoint/2010/main" val="3831269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2FB4AC-38F2-4602-84B8-CD646FFBCF76}"/>
              </a:ext>
            </a:extLst>
          </p:cNvPr>
          <p:cNvSpPr>
            <a:spLocks noGrp="1"/>
          </p:cNvSpPr>
          <p:nvPr>
            <p:ph idx="1"/>
          </p:nvPr>
        </p:nvSpPr>
        <p:spPr>
          <a:xfrm>
            <a:off x="457200" y="2060848"/>
            <a:ext cx="8229600" cy="4065315"/>
          </a:xfrm>
        </p:spPr>
        <p:txBody>
          <a:bodyPr/>
          <a:lstStyle/>
          <a:p>
            <a:pPr marL="0" indent="0">
              <a:buNone/>
            </a:pPr>
            <a:r>
              <a:rPr lang="en-GB" b="1" dirty="0">
                <a:solidFill>
                  <a:srgbClr val="7030A0"/>
                </a:solidFill>
                <a:latin typeface="Arial" panose="020B0604020202020204" pitchFamily="34" charset="0"/>
                <a:cs typeface="Arial" panose="020B0604020202020204" pitchFamily="34" charset="0"/>
              </a:rPr>
              <a:t>MARAC information MUST NOT be photocopied, copied &amp; pasted into any document or disclosed to anyone or any other agency, without the prior consent of the MARAC Chair</a:t>
            </a:r>
          </a:p>
        </p:txBody>
      </p:sp>
    </p:spTree>
    <p:extLst>
      <p:ext uri="{BB962C8B-B14F-4D97-AF65-F5344CB8AC3E}">
        <p14:creationId xmlns:p14="http://schemas.microsoft.com/office/powerpoint/2010/main" val="869021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A8AF4-4A84-4058-BCD0-9EFF15F8A7EA}"/>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MARAC Minutes</a:t>
            </a:r>
          </a:p>
        </p:txBody>
      </p:sp>
      <p:sp>
        <p:nvSpPr>
          <p:cNvPr id="3" name="Content Placeholder 2">
            <a:extLst>
              <a:ext uri="{FF2B5EF4-FFF2-40B4-BE49-F238E27FC236}">
                <a16:creationId xmlns:a16="http://schemas.microsoft.com/office/drawing/2014/main" id="{58DDBF57-BC00-4F05-809C-CD9FDDB8387A}"/>
              </a:ext>
            </a:extLst>
          </p:cNvPr>
          <p:cNvSpPr>
            <a:spLocks noGrp="1"/>
          </p:cNvSpPr>
          <p:nvPr>
            <p:ph idx="1"/>
          </p:nvPr>
        </p:nvSpPr>
        <p:spPr>
          <a:xfrm>
            <a:off x="179512" y="1196752"/>
            <a:ext cx="8856984" cy="5544616"/>
          </a:xfrm>
        </p:spPr>
        <p:txBody>
          <a:bodyPr>
            <a:normAutofit fontScale="25000" lnSpcReduction="20000"/>
          </a:bodyPr>
          <a:lstStyle/>
          <a:p>
            <a:pPr eaLnBrk="1" fontAlgn="auto" hangingPunct="1">
              <a:lnSpc>
                <a:spcPct val="120000"/>
              </a:lnSpc>
              <a:spcBef>
                <a:spcPts val="0"/>
              </a:spcBef>
              <a:spcAft>
                <a:spcPts val="0"/>
              </a:spcAft>
              <a:buClr>
                <a:schemeClr val="accent1">
                  <a:lumMod val="75000"/>
                </a:schemeClr>
              </a:buClr>
              <a:buFont typeface="Wingdings 3" charset="2"/>
              <a:buNone/>
              <a:defRPr/>
            </a:pPr>
            <a:r>
              <a:rPr lang="en-GB" sz="4500" dirty="0">
                <a:solidFill>
                  <a:srgbClr val="7030A0"/>
                </a:solidFill>
                <a:latin typeface="Arial" panose="020B0604020202020204" pitchFamily="34" charset="0"/>
                <a:cs typeface="Arial" panose="020B0604020202020204" pitchFamily="34" charset="0"/>
              </a:rPr>
              <a:t>        </a:t>
            </a:r>
            <a:r>
              <a:rPr lang="en-GB" sz="12800" dirty="0">
                <a:solidFill>
                  <a:srgbClr val="7030A0"/>
                </a:solidFill>
                <a:latin typeface="Arial" panose="020B0604020202020204" pitchFamily="34" charset="0"/>
                <a:cs typeface="Arial" panose="020B0604020202020204" pitchFamily="34" charset="0"/>
              </a:rPr>
              <a:t>Strictly confidential - nature of discussions and information shared and action plan put in place</a:t>
            </a:r>
          </a:p>
          <a:p>
            <a:pPr eaLnBrk="1" fontAlgn="auto" hangingPunct="1">
              <a:lnSpc>
                <a:spcPct val="120000"/>
              </a:lnSpc>
              <a:spcBef>
                <a:spcPts val="0"/>
              </a:spcBef>
              <a:spcAft>
                <a:spcPts val="0"/>
              </a:spcAft>
              <a:buClr>
                <a:schemeClr val="accent1">
                  <a:lumMod val="75000"/>
                </a:schemeClr>
              </a:buClr>
              <a:buFont typeface="Wingdings 3" charset="2"/>
              <a:buNone/>
              <a:defRPr/>
            </a:pPr>
            <a:endParaRPr lang="en-GB" sz="12800" dirty="0">
              <a:solidFill>
                <a:srgbClr val="7030A0"/>
              </a:solidFill>
              <a:latin typeface="Arial" panose="020B0604020202020204" pitchFamily="34" charset="0"/>
              <a:cs typeface="Arial" panose="020B0604020202020204" pitchFamily="34" charset="0"/>
            </a:endParaRPr>
          </a:p>
          <a:p>
            <a:pPr eaLnBrk="1" fontAlgn="auto" hangingPunct="1">
              <a:lnSpc>
                <a:spcPct val="120000"/>
              </a:lnSpc>
              <a:spcBef>
                <a:spcPts val="0"/>
              </a:spcBef>
              <a:spcAft>
                <a:spcPts val="0"/>
              </a:spcAft>
              <a:buClr>
                <a:schemeClr val="accent1">
                  <a:lumMod val="75000"/>
                </a:schemeClr>
              </a:buClr>
              <a:buFont typeface="Wingdings 3" charset="2"/>
              <a:buNone/>
              <a:defRPr/>
            </a:pPr>
            <a:r>
              <a:rPr lang="en-GB" sz="12800" dirty="0">
                <a:solidFill>
                  <a:srgbClr val="7030A0"/>
                </a:solidFill>
                <a:latin typeface="Arial" panose="020B0604020202020204" pitchFamily="34" charset="0"/>
                <a:cs typeface="Arial" panose="020B0604020202020204" pitchFamily="34" charset="0"/>
              </a:rPr>
              <a:t>   Recorded via teams/audio - provided upon request</a:t>
            </a:r>
          </a:p>
          <a:p>
            <a:pPr eaLnBrk="1" fontAlgn="auto" hangingPunct="1">
              <a:lnSpc>
                <a:spcPct val="120000"/>
              </a:lnSpc>
              <a:spcBef>
                <a:spcPts val="0"/>
              </a:spcBef>
              <a:spcAft>
                <a:spcPts val="0"/>
              </a:spcAft>
              <a:buClr>
                <a:schemeClr val="accent1">
                  <a:lumMod val="75000"/>
                </a:schemeClr>
              </a:buClr>
              <a:buFont typeface="Wingdings 3" charset="2"/>
              <a:buNone/>
              <a:defRPr/>
            </a:pPr>
            <a:endParaRPr lang="en-GB" sz="12800" dirty="0">
              <a:solidFill>
                <a:srgbClr val="7030A0"/>
              </a:solidFill>
              <a:latin typeface="Arial" panose="020B0604020202020204" pitchFamily="34" charset="0"/>
              <a:cs typeface="Arial" panose="020B0604020202020204" pitchFamily="34" charset="0"/>
            </a:endParaRPr>
          </a:p>
          <a:p>
            <a:pPr eaLnBrk="1" fontAlgn="auto" hangingPunct="1">
              <a:lnSpc>
                <a:spcPct val="120000"/>
              </a:lnSpc>
              <a:spcBef>
                <a:spcPts val="0"/>
              </a:spcBef>
              <a:spcAft>
                <a:spcPts val="0"/>
              </a:spcAft>
              <a:buClr>
                <a:schemeClr val="accent1">
                  <a:lumMod val="75000"/>
                </a:schemeClr>
              </a:buClr>
              <a:buFont typeface="Wingdings 3" charset="2"/>
              <a:buNone/>
              <a:defRPr/>
            </a:pPr>
            <a:r>
              <a:rPr lang="en-GB" sz="12800" dirty="0">
                <a:solidFill>
                  <a:srgbClr val="7030A0"/>
                </a:solidFill>
                <a:latin typeface="Arial" panose="020B0604020202020204" pitchFamily="34" charset="0"/>
                <a:cs typeface="Arial" panose="020B0604020202020204" pitchFamily="34" charset="0"/>
              </a:rPr>
              <a:t> 	All reminded at start of meeting - responsibility to make notes and feedback any information shared which they think needs to be shared with front line staff</a:t>
            </a:r>
          </a:p>
          <a:p>
            <a:pPr eaLnBrk="1" fontAlgn="auto" hangingPunct="1">
              <a:lnSpc>
                <a:spcPct val="120000"/>
              </a:lnSpc>
              <a:spcBef>
                <a:spcPts val="0"/>
              </a:spcBef>
              <a:spcAft>
                <a:spcPts val="0"/>
              </a:spcAft>
              <a:buClr>
                <a:schemeClr val="accent1">
                  <a:lumMod val="75000"/>
                </a:schemeClr>
              </a:buClr>
              <a:buFont typeface="Wingdings 3" charset="2"/>
              <a:buNone/>
              <a:defRPr/>
            </a:pPr>
            <a:endParaRPr lang="en-GB" sz="5900" dirty="0">
              <a:solidFill>
                <a:srgbClr val="7030A0"/>
              </a:solidFill>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410879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151C58-3481-4FB3-AE86-48F5C9FF32DC}"/>
              </a:ext>
            </a:extLst>
          </p:cNvPr>
          <p:cNvSpPr>
            <a:spLocks noGrp="1"/>
          </p:cNvSpPr>
          <p:nvPr>
            <p:ph idx="1"/>
          </p:nvPr>
        </p:nvSpPr>
        <p:spPr/>
        <p:txBody>
          <a:bodyPr/>
          <a:lstStyle/>
          <a:p>
            <a:pPr marL="0" indent="0">
              <a:buNone/>
            </a:pPr>
            <a:r>
              <a:rPr lang="en-GB" sz="3200" dirty="0">
                <a:solidFill>
                  <a:srgbClr val="7030A0"/>
                </a:solidFill>
                <a:latin typeface="Arial" panose="020B0604020202020204" pitchFamily="34" charset="0"/>
                <a:cs typeface="Arial" panose="020B0604020202020204" pitchFamily="34" charset="0"/>
              </a:rPr>
              <a:t>If minutes are needed for family court proceedings, then a court order from a judge is required.  If the minutes are disclosed then they will be for the judge’s eyes only in order for them to make a decision about the case</a:t>
            </a:r>
            <a:endParaRPr lang="en-GB" dirty="0"/>
          </a:p>
        </p:txBody>
      </p:sp>
    </p:spTree>
    <p:extLst>
      <p:ext uri="{BB962C8B-B14F-4D97-AF65-F5344CB8AC3E}">
        <p14:creationId xmlns:p14="http://schemas.microsoft.com/office/powerpoint/2010/main" val="41143284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2CBE6-3672-48F6-B309-8D55F398568B}"/>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MARAC and the perpetrator</a:t>
            </a:r>
          </a:p>
        </p:txBody>
      </p:sp>
      <p:sp>
        <p:nvSpPr>
          <p:cNvPr id="3" name="Content Placeholder 2">
            <a:extLst>
              <a:ext uri="{FF2B5EF4-FFF2-40B4-BE49-F238E27FC236}">
                <a16:creationId xmlns:a16="http://schemas.microsoft.com/office/drawing/2014/main" id="{5CC607AB-7156-49FF-B5C3-3AAE38F731C3}"/>
              </a:ext>
            </a:extLst>
          </p:cNvPr>
          <p:cNvSpPr>
            <a:spLocks noGrp="1"/>
          </p:cNvSpPr>
          <p:nvPr>
            <p:ph idx="1"/>
          </p:nvPr>
        </p:nvSpPr>
        <p:spPr/>
        <p:txBody>
          <a:bodyPr/>
          <a:lstStyle/>
          <a:p>
            <a:pPr marL="285750" indent="-285750" eaLnBrk="1" fontAlgn="auto" hangingPunct="1">
              <a:spcBef>
                <a:spcPts val="0"/>
              </a:spcBef>
              <a:spcAft>
                <a:spcPts val="0"/>
              </a:spcAft>
              <a:buClr>
                <a:schemeClr val="accent1">
                  <a:lumMod val="75000"/>
                </a:schemeClr>
              </a:buClr>
              <a:buFont typeface="Arial" panose="020B0604020202020204" pitchFamily="34" charset="0"/>
              <a:buChar char="•"/>
              <a:defRPr/>
            </a:pPr>
            <a:r>
              <a:rPr lang="en-GB" dirty="0">
                <a:solidFill>
                  <a:srgbClr val="7030A0"/>
                </a:solidFill>
                <a:latin typeface="Arial" panose="020B0604020202020204" pitchFamily="34" charset="0"/>
                <a:cs typeface="Arial" panose="020B0604020202020204" pitchFamily="34" charset="0"/>
              </a:rPr>
              <a:t>A MARAC Perpetrator </a:t>
            </a:r>
            <a:r>
              <a:rPr lang="en-GB" b="1" u="sng" dirty="0">
                <a:solidFill>
                  <a:srgbClr val="7030A0"/>
                </a:solidFill>
                <a:latin typeface="Arial" panose="020B0604020202020204" pitchFamily="34" charset="0"/>
                <a:cs typeface="Arial" panose="020B0604020202020204" pitchFamily="34" charset="0"/>
              </a:rPr>
              <a:t>MUST NEVER</a:t>
            </a:r>
            <a:r>
              <a:rPr lang="en-GB" dirty="0">
                <a:solidFill>
                  <a:srgbClr val="7030A0"/>
                </a:solidFill>
                <a:latin typeface="Arial" panose="020B0604020202020204" pitchFamily="34" charset="0"/>
                <a:cs typeface="Arial" panose="020B0604020202020204" pitchFamily="34" charset="0"/>
              </a:rPr>
              <a:t> know they have been discussed at a MARAC and the meeting </a:t>
            </a:r>
            <a:r>
              <a:rPr lang="en-GB" b="1" u="sng" dirty="0">
                <a:solidFill>
                  <a:srgbClr val="7030A0"/>
                </a:solidFill>
                <a:latin typeface="Arial" panose="020B0604020202020204" pitchFamily="34" charset="0"/>
                <a:cs typeface="Arial" panose="020B0604020202020204" pitchFamily="34" charset="0"/>
              </a:rPr>
              <a:t>MUST NEVER</a:t>
            </a:r>
            <a:r>
              <a:rPr lang="en-GB" dirty="0">
                <a:solidFill>
                  <a:srgbClr val="7030A0"/>
                </a:solidFill>
                <a:latin typeface="Arial" panose="020B0604020202020204" pitchFamily="34" charset="0"/>
                <a:cs typeface="Arial" panose="020B0604020202020204" pitchFamily="34" charset="0"/>
              </a:rPr>
              <a:t> be discussed with them </a:t>
            </a:r>
          </a:p>
          <a:p>
            <a:pPr eaLnBrk="1" fontAlgn="auto" hangingPunct="1">
              <a:spcBef>
                <a:spcPts val="0"/>
              </a:spcBef>
              <a:spcAft>
                <a:spcPts val="0"/>
              </a:spcAft>
              <a:buClr>
                <a:schemeClr val="accent1">
                  <a:lumMod val="75000"/>
                </a:schemeClr>
              </a:buClr>
              <a:buFont typeface="Wingdings 3" charset="2"/>
              <a:buNone/>
              <a:defRPr/>
            </a:pPr>
            <a:endParaRPr lang="en-GB" dirty="0">
              <a:solidFill>
                <a:srgbClr val="7030A0"/>
              </a:solidFill>
              <a:latin typeface="Arial" panose="020B0604020202020204" pitchFamily="34" charset="0"/>
              <a:cs typeface="Arial" panose="020B0604020202020204" pitchFamily="34" charset="0"/>
            </a:endParaRPr>
          </a:p>
          <a:p>
            <a:pPr marL="285750" indent="-285750" eaLnBrk="1" fontAlgn="auto" hangingPunct="1">
              <a:spcBef>
                <a:spcPts val="0"/>
              </a:spcBef>
              <a:spcAft>
                <a:spcPts val="0"/>
              </a:spcAft>
              <a:buClr>
                <a:schemeClr val="accent1">
                  <a:lumMod val="75000"/>
                </a:schemeClr>
              </a:buClr>
              <a:buFont typeface="Arial" panose="020B0604020202020204" pitchFamily="34" charset="0"/>
              <a:buChar char="•"/>
              <a:defRPr/>
            </a:pPr>
            <a:r>
              <a:rPr lang="en-GB" dirty="0">
                <a:solidFill>
                  <a:srgbClr val="7030A0"/>
                </a:solidFill>
                <a:latin typeface="Arial" panose="020B0604020202020204" pitchFamily="34" charset="0"/>
                <a:cs typeface="Arial" panose="020B0604020202020204" pitchFamily="34" charset="0"/>
              </a:rPr>
              <a:t>MARAC </a:t>
            </a:r>
            <a:r>
              <a:rPr lang="en-GB" b="1" u="sng" dirty="0">
                <a:solidFill>
                  <a:srgbClr val="7030A0"/>
                </a:solidFill>
                <a:latin typeface="Arial" panose="020B0604020202020204" pitchFamily="34" charset="0"/>
                <a:cs typeface="Arial" panose="020B0604020202020204" pitchFamily="34" charset="0"/>
              </a:rPr>
              <a:t>MUST NOT </a:t>
            </a:r>
            <a:r>
              <a:rPr lang="en-GB" dirty="0">
                <a:solidFill>
                  <a:srgbClr val="7030A0"/>
                </a:solidFill>
                <a:latin typeface="Arial" panose="020B0604020202020204" pitchFamily="34" charset="0"/>
                <a:cs typeface="Arial" panose="020B0604020202020204" pitchFamily="34" charset="0"/>
              </a:rPr>
              <a:t>be disclosed in court or any conferences / meetings</a:t>
            </a:r>
          </a:p>
        </p:txBody>
      </p:sp>
    </p:spTree>
    <p:extLst>
      <p:ext uri="{BB962C8B-B14F-4D97-AF65-F5344CB8AC3E}">
        <p14:creationId xmlns:p14="http://schemas.microsoft.com/office/powerpoint/2010/main" val="3091139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2B74-EFB6-431B-BC9B-EEFC27FFC796}"/>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Repeat Incidents</a:t>
            </a:r>
          </a:p>
        </p:txBody>
      </p:sp>
      <p:sp>
        <p:nvSpPr>
          <p:cNvPr id="3" name="Content Placeholder 2">
            <a:extLst>
              <a:ext uri="{FF2B5EF4-FFF2-40B4-BE49-F238E27FC236}">
                <a16:creationId xmlns:a16="http://schemas.microsoft.com/office/drawing/2014/main" id="{8140472B-9AE7-4CCB-807B-15F024AFC57F}"/>
              </a:ext>
            </a:extLst>
          </p:cNvPr>
          <p:cNvSpPr>
            <a:spLocks noGrp="1"/>
          </p:cNvSpPr>
          <p:nvPr>
            <p:ph idx="1"/>
          </p:nvPr>
        </p:nvSpPr>
        <p:spPr>
          <a:xfrm>
            <a:off x="457200" y="1268760"/>
            <a:ext cx="8229600" cy="5472608"/>
          </a:xfrm>
        </p:spPr>
        <p:txBody>
          <a:bodyPr>
            <a:normAutofit fontScale="92500" lnSpcReduction="20000"/>
          </a:bodyPr>
          <a:lstStyle/>
          <a:p>
            <a:pPr eaLnBrk="1" fontAlgn="auto" hangingPunct="1">
              <a:spcAft>
                <a:spcPts val="0"/>
              </a:spcAft>
              <a:buClr>
                <a:schemeClr val="accent1">
                  <a:lumMod val="75000"/>
                </a:schemeClr>
              </a:buClr>
              <a:buFont typeface="Wingdings 3" charset="2"/>
              <a:buNone/>
              <a:defRPr/>
            </a:pPr>
            <a:r>
              <a:rPr lang="en-GB" dirty="0">
                <a:solidFill>
                  <a:schemeClr val="tx1"/>
                </a:solidFill>
              </a:rPr>
              <a:t>    </a:t>
            </a:r>
            <a:r>
              <a:rPr lang="en-GB" sz="3500" dirty="0">
                <a:solidFill>
                  <a:srgbClr val="7030A0"/>
                </a:solidFill>
                <a:latin typeface="Arial" panose="020B0604020202020204" pitchFamily="34" charset="0"/>
                <a:cs typeface="Arial" panose="020B0604020202020204" pitchFamily="34" charset="0"/>
              </a:rPr>
              <a:t>A repeat MARAC case is when a further high-risk incident is identified within 12 months of the initial referral. Includes any one of the following types of behaviour, which, if reported to the police, would constitute criminal behaviour:  </a:t>
            </a:r>
          </a:p>
          <a:p>
            <a:pPr eaLnBrk="1" fontAlgn="auto" hangingPunct="1">
              <a:spcAft>
                <a:spcPts val="0"/>
              </a:spcAft>
              <a:buClr>
                <a:schemeClr val="accent1">
                  <a:lumMod val="75000"/>
                </a:schemeClr>
              </a:buClr>
              <a:buFont typeface="Wingdings 3" charset="2"/>
              <a:buNone/>
              <a:defRPr/>
            </a:pPr>
            <a:endParaRPr lang="en-GB" dirty="0">
              <a:solidFill>
                <a:schemeClr val="tx1"/>
              </a:solidFill>
            </a:endParaRPr>
          </a:p>
          <a:p>
            <a:pPr marL="285750" indent="-285750" eaLnBrk="1" fontAlgn="auto" hangingPunct="1">
              <a:spcAft>
                <a:spcPts val="0"/>
              </a:spcAft>
              <a:buClr>
                <a:schemeClr val="accent1">
                  <a:lumMod val="75000"/>
                </a:schemeClr>
              </a:buClr>
              <a:buFont typeface="Arial" panose="020B0604020202020204" pitchFamily="34" charset="0"/>
              <a:buChar char="•"/>
              <a:defRPr/>
            </a:pPr>
            <a:r>
              <a:rPr lang="en-GB" sz="3500" dirty="0">
                <a:solidFill>
                  <a:srgbClr val="7030A0"/>
                </a:solidFill>
                <a:latin typeface="Arial" panose="020B0604020202020204" pitchFamily="34" charset="0"/>
                <a:cs typeface="Arial" panose="020B0604020202020204" pitchFamily="34" charset="0"/>
              </a:rPr>
              <a:t>Violence or threats of violence to the victim (including threats against property)</a:t>
            </a:r>
          </a:p>
          <a:p>
            <a:pPr marL="285750" indent="-285750" eaLnBrk="1" fontAlgn="auto" hangingPunct="1">
              <a:spcAft>
                <a:spcPts val="0"/>
              </a:spcAft>
              <a:buClr>
                <a:schemeClr val="accent1">
                  <a:lumMod val="75000"/>
                </a:schemeClr>
              </a:buClr>
              <a:buFont typeface="Arial" panose="020B0604020202020204" pitchFamily="34" charset="0"/>
              <a:buChar char="•"/>
              <a:defRPr/>
            </a:pPr>
            <a:r>
              <a:rPr lang="en-GB" sz="3500" dirty="0">
                <a:solidFill>
                  <a:srgbClr val="7030A0"/>
                </a:solidFill>
                <a:latin typeface="Arial" panose="020B0604020202020204" pitchFamily="34" charset="0"/>
                <a:cs typeface="Arial" panose="020B0604020202020204" pitchFamily="34" charset="0"/>
              </a:rPr>
              <a:t>A pattern of stalking or harassment</a:t>
            </a:r>
          </a:p>
          <a:p>
            <a:pPr marL="285750" indent="-285750" eaLnBrk="1" fontAlgn="auto" hangingPunct="1">
              <a:spcAft>
                <a:spcPts val="0"/>
              </a:spcAft>
              <a:buClr>
                <a:schemeClr val="accent1">
                  <a:lumMod val="75000"/>
                </a:schemeClr>
              </a:buClr>
              <a:buFont typeface="Arial" panose="020B0604020202020204" pitchFamily="34" charset="0"/>
              <a:buChar char="•"/>
              <a:defRPr/>
            </a:pPr>
            <a:r>
              <a:rPr lang="en-GB" sz="3500" dirty="0">
                <a:solidFill>
                  <a:srgbClr val="7030A0"/>
                </a:solidFill>
                <a:latin typeface="Arial" panose="020B0604020202020204" pitchFamily="34" charset="0"/>
                <a:cs typeface="Arial" panose="020B0604020202020204" pitchFamily="34" charset="0"/>
              </a:rPr>
              <a:t>Rape or sexual abuse</a:t>
            </a:r>
          </a:p>
          <a:p>
            <a:pPr marL="285750" indent="-285750" eaLnBrk="1" fontAlgn="auto" hangingPunct="1">
              <a:spcAft>
                <a:spcPts val="0"/>
              </a:spcAft>
              <a:buClr>
                <a:schemeClr val="accent1">
                  <a:lumMod val="75000"/>
                </a:schemeClr>
              </a:buClr>
              <a:buFont typeface="Arial" panose="020B0604020202020204" pitchFamily="34" charset="0"/>
              <a:buChar char="•"/>
              <a:defRPr/>
            </a:pPr>
            <a:r>
              <a:rPr lang="en-GB" sz="3500" dirty="0">
                <a:solidFill>
                  <a:srgbClr val="7030A0"/>
                </a:solidFill>
                <a:latin typeface="Arial" panose="020B0604020202020204" pitchFamily="34" charset="0"/>
                <a:cs typeface="Arial" panose="020B0604020202020204" pitchFamily="34" charset="0"/>
              </a:rPr>
              <a:t>Non fatal strangulation</a:t>
            </a:r>
          </a:p>
          <a:p>
            <a:pPr marL="0" indent="0">
              <a:buNone/>
            </a:pPr>
            <a:endParaRPr lang="en-GB" dirty="0"/>
          </a:p>
        </p:txBody>
      </p:sp>
    </p:spTree>
    <p:extLst>
      <p:ext uri="{BB962C8B-B14F-4D97-AF65-F5344CB8AC3E}">
        <p14:creationId xmlns:p14="http://schemas.microsoft.com/office/powerpoint/2010/main" val="102306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649B84-5689-495B-A79D-BF8764AF1029}"/>
              </a:ext>
            </a:extLst>
          </p:cNvPr>
          <p:cNvSpPr>
            <a:spLocks noGrp="1"/>
          </p:cNvSpPr>
          <p:nvPr>
            <p:ph idx="1"/>
          </p:nvPr>
        </p:nvSpPr>
        <p:spPr>
          <a:xfrm>
            <a:off x="0" y="980728"/>
            <a:ext cx="8892480" cy="5602634"/>
          </a:xfrm>
        </p:spPr>
        <p:txBody>
          <a:bodyPr>
            <a:normAutofit fontScale="92500" lnSpcReduction="10000"/>
          </a:bodyPr>
          <a:lstStyle/>
          <a:p>
            <a:pPr eaLnBrk="1" fontAlgn="auto" hangingPunct="1">
              <a:spcAft>
                <a:spcPts val="0"/>
              </a:spcAft>
              <a:buClr>
                <a:schemeClr val="accent1">
                  <a:lumMod val="75000"/>
                </a:schemeClr>
              </a:buClr>
              <a:buFont typeface="Wingdings 3" charset="2"/>
              <a:buNone/>
              <a:defRPr/>
            </a:pPr>
            <a:r>
              <a:rPr lang="en-GB" sz="3500" b="1" dirty="0">
                <a:solidFill>
                  <a:schemeClr val="tx1"/>
                </a:solidFill>
              </a:rPr>
              <a:t>    </a:t>
            </a:r>
            <a:r>
              <a:rPr lang="en-GB" sz="3500" b="1" dirty="0">
                <a:solidFill>
                  <a:srgbClr val="7030A0"/>
                </a:solidFill>
                <a:latin typeface="Arial" panose="020B0604020202020204" pitchFamily="34" charset="0"/>
                <a:cs typeface="Arial" panose="020B0604020202020204" pitchFamily="34" charset="0"/>
              </a:rPr>
              <a:t>Any agency</a:t>
            </a:r>
            <a:r>
              <a:rPr lang="en-GB" sz="3500" dirty="0">
                <a:solidFill>
                  <a:srgbClr val="7030A0"/>
                </a:solidFill>
                <a:latin typeface="Arial" panose="020B0604020202020204" pitchFamily="34" charset="0"/>
                <a:cs typeface="Arial" panose="020B0604020202020204" pitchFamily="34" charset="0"/>
              </a:rPr>
              <a:t> may identify this further incident (regardless of whether it has been reported to the police)</a:t>
            </a:r>
          </a:p>
          <a:p>
            <a:pPr eaLnBrk="1" fontAlgn="auto" hangingPunct="1">
              <a:spcAft>
                <a:spcPts val="0"/>
              </a:spcAft>
              <a:buClr>
                <a:schemeClr val="accent1">
                  <a:lumMod val="75000"/>
                </a:schemeClr>
              </a:buClr>
              <a:buFont typeface="Wingdings 3" charset="2"/>
              <a:buNone/>
              <a:defRPr/>
            </a:pPr>
            <a:r>
              <a:rPr lang="en-GB" sz="3500" dirty="0">
                <a:solidFill>
                  <a:srgbClr val="7030A0"/>
                </a:solidFill>
                <a:latin typeface="Arial" panose="020B0604020202020204" pitchFamily="34" charset="0"/>
                <a:cs typeface="Arial" panose="020B0604020202020204" pitchFamily="34" charset="0"/>
              </a:rPr>
              <a:t> </a:t>
            </a:r>
          </a:p>
          <a:p>
            <a:pPr eaLnBrk="1" fontAlgn="auto" hangingPunct="1">
              <a:spcAft>
                <a:spcPts val="0"/>
              </a:spcAft>
              <a:buClr>
                <a:schemeClr val="accent1">
                  <a:lumMod val="75000"/>
                </a:schemeClr>
              </a:buClr>
              <a:buFont typeface="Wingdings 3" charset="2"/>
              <a:buNone/>
              <a:defRPr/>
            </a:pPr>
            <a:r>
              <a:rPr lang="en-GB" sz="3500" dirty="0">
                <a:solidFill>
                  <a:srgbClr val="7030A0"/>
                </a:solidFill>
                <a:latin typeface="Arial" panose="020B0604020202020204" pitchFamily="34" charset="0"/>
                <a:cs typeface="Arial" panose="020B0604020202020204" pitchFamily="34" charset="0"/>
              </a:rPr>
              <a:t>   Where a repeat victim is identified by any MARAC agency, that agency should refer the case back to MARAC by notifying the MARAC Coordinator.  If you have further concerns for a victim of a MARAC case but there has not been a specific incident, the MARAC Coordinator should be contacted to discuss this</a:t>
            </a:r>
          </a:p>
          <a:p>
            <a:endParaRPr lang="en-GB" dirty="0"/>
          </a:p>
        </p:txBody>
      </p:sp>
    </p:spTree>
    <p:extLst>
      <p:ext uri="{BB962C8B-B14F-4D97-AF65-F5344CB8AC3E}">
        <p14:creationId xmlns:p14="http://schemas.microsoft.com/office/powerpoint/2010/main" val="280678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0706-F979-484A-A45A-819CF0847D26}"/>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Repeat Incidents: Roles</a:t>
            </a:r>
          </a:p>
        </p:txBody>
      </p:sp>
      <p:sp>
        <p:nvSpPr>
          <p:cNvPr id="3" name="Content Placeholder 2">
            <a:extLst>
              <a:ext uri="{FF2B5EF4-FFF2-40B4-BE49-F238E27FC236}">
                <a16:creationId xmlns:a16="http://schemas.microsoft.com/office/drawing/2014/main" id="{B79645B7-4999-4DF5-87D8-1ABBDB1F1D9D}"/>
              </a:ext>
            </a:extLst>
          </p:cNvPr>
          <p:cNvSpPr>
            <a:spLocks noGrp="1"/>
          </p:cNvSpPr>
          <p:nvPr>
            <p:ph idx="1"/>
          </p:nvPr>
        </p:nvSpPr>
        <p:spPr>
          <a:xfrm>
            <a:off x="457200" y="1600200"/>
            <a:ext cx="8229600" cy="4983162"/>
          </a:xfrm>
        </p:spPr>
        <p:txBody>
          <a:bodyPr>
            <a:normAutofit fontScale="92500" lnSpcReduction="20000"/>
          </a:bodyPr>
          <a:lstStyle/>
          <a:p>
            <a:pPr marL="0" indent="0" algn="ctr" eaLnBrk="1" fontAlgn="auto" hangingPunct="1">
              <a:spcAft>
                <a:spcPts val="0"/>
              </a:spcAft>
              <a:buClr>
                <a:schemeClr val="accent1">
                  <a:lumMod val="75000"/>
                </a:schemeClr>
              </a:buClr>
              <a:buFont typeface="Wingdings 3" charset="2"/>
              <a:buNone/>
              <a:defRPr/>
            </a:pPr>
            <a:r>
              <a:rPr lang="en-GB" sz="3800" dirty="0">
                <a:solidFill>
                  <a:srgbClr val="FF0000"/>
                </a:solidFill>
                <a:latin typeface="Arial" panose="020B0604020202020204" pitchFamily="34" charset="0"/>
                <a:cs typeface="Arial" panose="020B0604020202020204" pitchFamily="34" charset="0"/>
              </a:rPr>
              <a:t>Victim – Jane Bloggs</a:t>
            </a:r>
          </a:p>
          <a:p>
            <a:pPr marL="0" indent="0" algn="ctr" eaLnBrk="1" fontAlgn="auto" hangingPunct="1">
              <a:spcAft>
                <a:spcPts val="0"/>
              </a:spcAft>
              <a:buClr>
                <a:schemeClr val="accent1">
                  <a:lumMod val="75000"/>
                </a:schemeClr>
              </a:buClr>
              <a:buFont typeface="Wingdings 3" charset="2"/>
              <a:buNone/>
              <a:defRPr/>
            </a:pPr>
            <a:r>
              <a:rPr lang="en-GB" sz="3800" dirty="0">
                <a:solidFill>
                  <a:srgbClr val="FF0000"/>
                </a:solidFill>
                <a:latin typeface="Arial" panose="020B0604020202020204" pitchFamily="34" charset="0"/>
                <a:cs typeface="Arial" panose="020B0604020202020204" pitchFamily="34" charset="0"/>
              </a:rPr>
              <a:t>Suspect – Joe Bloggs</a:t>
            </a:r>
          </a:p>
          <a:p>
            <a:pPr marL="0" indent="0" algn="ctr" eaLnBrk="1" fontAlgn="auto" hangingPunct="1">
              <a:spcAft>
                <a:spcPts val="0"/>
              </a:spcAft>
              <a:buClr>
                <a:schemeClr val="accent1">
                  <a:lumMod val="75000"/>
                </a:schemeClr>
              </a:buClr>
              <a:buFont typeface="Wingdings 3" charset="2"/>
              <a:buNone/>
              <a:defRPr/>
            </a:pPr>
            <a:endParaRPr lang="en-GB" dirty="0">
              <a:solidFill>
                <a:schemeClr val="tx1">
                  <a:lumMod val="75000"/>
                  <a:lumOff val="25000"/>
                </a:schemeClr>
              </a:solidFill>
            </a:endParaRPr>
          </a:p>
          <a:p>
            <a:pPr marL="0" indent="0" algn="ctr" eaLnBrk="1" fontAlgn="auto" hangingPunct="1">
              <a:spcAft>
                <a:spcPts val="0"/>
              </a:spcAft>
              <a:buClr>
                <a:schemeClr val="accent1">
                  <a:lumMod val="75000"/>
                </a:schemeClr>
              </a:buClr>
              <a:buFont typeface="Wingdings 3" charset="2"/>
              <a:buNone/>
              <a:defRPr/>
            </a:pPr>
            <a:r>
              <a:rPr lang="en-GB" sz="3500" dirty="0">
                <a:solidFill>
                  <a:srgbClr val="7030A0"/>
                </a:solidFill>
                <a:latin typeface="Arial" panose="020B0604020202020204" pitchFamily="34" charset="0"/>
                <a:cs typeface="Arial" panose="020B0604020202020204" pitchFamily="34" charset="0"/>
              </a:rPr>
              <a:t>Referred to MARAC and discussed on 01/06/22</a:t>
            </a:r>
          </a:p>
          <a:p>
            <a:pPr marL="0" indent="0" algn="ctr" eaLnBrk="1" fontAlgn="auto" hangingPunct="1">
              <a:spcAft>
                <a:spcPts val="0"/>
              </a:spcAft>
              <a:buClr>
                <a:schemeClr val="accent1">
                  <a:lumMod val="75000"/>
                </a:schemeClr>
              </a:buClr>
              <a:buFont typeface="Wingdings 3" charset="2"/>
              <a:buNone/>
              <a:defRPr/>
            </a:pPr>
            <a:endParaRPr lang="en-GB" dirty="0">
              <a:solidFill>
                <a:schemeClr val="tx1">
                  <a:lumMod val="75000"/>
                  <a:lumOff val="25000"/>
                </a:schemeClr>
              </a:solidFill>
            </a:endParaRPr>
          </a:p>
          <a:p>
            <a:pPr marL="0" indent="0" algn="ctr" eaLnBrk="1" fontAlgn="auto" hangingPunct="1">
              <a:spcAft>
                <a:spcPts val="0"/>
              </a:spcAft>
              <a:buClr>
                <a:schemeClr val="accent1">
                  <a:lumMod val="75000"/>
                </a:schemeClr>
              </a:buClr>
              <a:buFont typeface="Wingdings 3" charset="2"/>
              <a:buNone/>
              <a:defRPr/>
            </a:pPr>
            <a:r>
              <a:rPr lang="en-GB" sz="3500" dirty="0">
                <a:solidFill>
                  <a:srgbClr val="7030A0"/>
                </a:solidFill>
                <a:latin typeface="Arial" panose="020B0604020202020204" pitchFamily="34" charset="0"/>
                <a:cs typeface="Arial" panose="020B0604020202020204" pitchFamily="34" charset="0"/>
              </a:rPr>
              <a:t>01/07/22 – further assault has occurrence – Victim is Jane / Suspect is Joe</a:t>
            </a:r>
          </a:p>
          <a:p>
            <a:pPr marL="0" indent="0" algn="ctr" eaLnBrk="1" fontAlgn="auto" hangingPunct="1">
              <a:spcAft>
                <a:spcPts val="0"/>
              </a:spcAft>
              <a:buClr>
                <a:schemeClr val="accent1">
                  <a:lumMod val="75000"/>
                </a:schemeClr>
              </a:buClr>
              <a:buFont typeface="Wingdings 3" charset="2"/>
              <a:buNone/>
              <a:defRPr/>
            </a:pPr>
            <a:endParaRPr lang="en-GB" dirty="0">
              <a:solidFill>
                <a:schemeClr val="tx1">
                  <a:lumMod val="75000"/>
                  <a:lumOff val="25000"/>
                </a:schemeClr>
              </a:solidFill>
            </a:endParaRPr>
          </a:p>
          <a:p>
            <a:pPr marL="0" indent="0" algn="ctr" eaLnBrk="1" fontAlgn="auto" hangingPunct="1">
              <a:spcAft>
                <a:spcPts val="0"/>
              </a:spcAft>
              <a:buClr>
                <a:schemeClr val="accent1">
                  <a:lumMod val="75000"/>
                </a:schemeClr>
              </a:buClr>
              <a:buFont typeface="Wingdings 3" charset="2"/>
              <a:buNone/>
              <a:defRPr/>
            </a:pPr>
            <a:r>
              <a:rPr lang="en-GB" sz="3500" dirty="0">
                <a:solidFill>
                  <a:srgbClr val="00B050"/>
                </a:solidFill>
                <a:latin typeface="Arial" panose="020B0604020202020204" pitchFamily="34" charset="0"/>
                <a:cs typeface="Arial" panose="020B0604020202020204" pitchFamily="34" charset="0"/>
              </a:rPr>
              <a:t>THIS WOULD BE A MARAC REPEAT</a:t>
            </a:r>
          </a:p>
        </p:txBody>
      </p:sp>
      <p:sp>
        <p:nvSpPr>
          <p:cNvPr id="4" name="Arrow: Down 3">
            <a:extLst>
              <a:ext uri="{FF2B5EF4-FFF2-40B4-BE49-F238E27FC236}">
                <a16:creationId xmlns:a16="http://schemas.microsoft.com/office/drawing/2014/main" id="{942AD1B9-3B57-4673-AF9F-F29EB8D73311}"/>
              </a:ext>
            </a:extLst>
          </p:cNvPr>
          <p:cNvSpPr/>
          <p:nvPr/>
        </p:nvSpPr>
        <p:spPr>
          <a:xfrm>
            <a:off x="4355976" y="2636912"/>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Arrow: Down 4">
            <a:extLst>
              <a:ext uri="{FF2B5EF4-FFF2-40B4-BE49-F238E27FC236}">
                <a16:creationId xmlns:a16="http://schemas.microsoft.com/office/drawing/2014/main" id="{45353353-3FF0-46A1-9CA0-B27974B7D7A9}"/>
              </a:ext>
            </a:extLst>
          </p:cNvPr>
          <p:cNvSpPr/>
          <p:nvPr/>
        </p:nvSpPr>
        <p:spPr>
          <a:xfrm>
            <a:off x="4355887" y="3925652"/>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Arrow: Down 5">
            <a:extLst>
              <a:ext uri="{FF2B5EF4-FFF2-40B4-BE49-F238E27FC236}">
                <a16:creationId xmlns:a16="http://schemas.microsoft.com/office/drawing/2014/main" id="{3E7E8BCA-70D0-4D66-913D-D9989182EB6D}"/>
              </a:ext>
            </a:extLst>
          </p:cNvPr>
          <p:cNvSpPr/>
          <p:nvPr/>
        </p:nvSpPr>
        <p:spPr>
          <a:xfrm flipH="1">
            <a:off x="4355887" y="5214392"/>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249799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CCBC65-5CA2-4B57-9F68-C433789DA950}"/>
              </a:ext>
            </a:extLst>
          </p:cNvPr>
          <p:cNvSpPr>
            <a:spLocks noGrp="1"/>
          </p:cNvSpPr>
          <p:nvPr>
            <p:ph idx="1"/>
          </p:nvPr>
        </p:nvSpPr>
        <p:spPr>
          <a:xfrm>
            <a:off x="179512" y="404664"/>
            <a:ext cx="8784976" cy="6336704"/>
          </a:xfrm>
        </p:spPr>
        <p:txBody>
          <a:bodyPr>
            <a:normAutofit fontScale="25000" lnSpcReduction="20000"/>
          </a:bodyPr>
          <a:lstStyle/>
          <a:p>
            <a:pPr marL="0" indent="0" algn="ctr" eaLnBrk="1" fontAlgn="auto" hangingPunct="1">
              <a:spcAft>
                <a:spcPts val="0"/>
              </a:spcAft>
              <a:buClr>
                <a:schemeClr val="accent1">
                  <a:lumMod val="75000"/>
                </a:schemeClr>
              </a:buClr>
              <a:buFont typeface="Wingdings 3" charset="2"/>
              <a:buNone/>
              <a:defRPr/>
            </a:pPr>
            <a:r>
              <a:rPr lang="en-GB" sz="12800" dirty="0">
                <a:solidFill>
                  <a:srgbClr val="FF0000"/>
                </a:solidFill>
                <a:latin typeface="Arial" panose="020B0604020202020204" pitchFamily="34" charset="0"/>
                <a:cs typeface="Arial" panose="020B0604020202020204" pitchFamily="34" charset="0"/>
              </a:rPr>
              <a:t>Victim – Jane Bloggs</a:t>
            </a:r>
          </a:p>
          <a:p>
            <a:pPr marL="0" indent="0" algn="ctr" eaLnBrk="1" fontAlgn="auto" hangingPunct="1">
              <a:spcAft>
                <a:spcPts val="0"/>
              </a:spcAft>
              <a:buClr>
                <a:schemeClr val="accent1">
                  <a:lumMod val="75000"/>
                </a:schemeClr>
              </a:buClr>
              <a:buFont typeface="Wingdings 3" charset="2"/>
              <a:buNone/>
              <a:defRPr/>
            </a:pPr>
            <a:r>
              <a:rPr lang="en-GB" sz="12800" dirty="0">
                <a:solidFill>
                  <a:srgbClr val="FF0000"/>
                </a:solidFill>
                <a:latin typeface="Arial" panose="020B0604020202020204" pitchFamily="34" charset="0"/>
                <a:cs typeface="Arial" panose="020B0604020202020204" pitchFamily="34" charset="0"/>
              </a:rPr>
              <a:t>Suspect – Joe Bloggs</a:t>
            </a:r>
          </a:p>
          <a:p>
            <a:pPr marL="0" indent="0" algn="ctr" eaLnBrk="1" fontAlgn="auto" hangingPunct="1">
              <a:spcAft>
                <a:spcPts val="0"/>
              </a:spcAft>
              <a:buClr>
                <a:schemeClr val="accent1">
                  <a:lumMod val="75000"/>
                </a:schemeClr>
              </a:buClr>
              <a:buFont typeface="Wingdings 3" charset="2"/>
              <a:buNone/>
              <a:defRPr/>
            </a:pPr>
            <a:endParaRPr lang="en-GB" dirty="0">
              <a:solidFill>
                <a:schemeClr val="tx1">
                  <a:lumMod val="75000"/>
                  <a:lumOff val="25000"/>
                </a:schemeClr>
              </a:solidFill>
            </a:endParaRPr>
          </a:p>
          <a:p>
            <a:pPr marL="0" indent="0" algn="ctr" eaLnBrk="1" fontAlgn="auto" hangingPunct="1">
              <a:spcAft>
                <a:spcPts val="0"/>
              </a:spcAft>
              <a:buClr>
                <a:schemeClr val="accent1">
                  <a:lumMod val="75000"/>
                </a:schemeClr>
              </a:buClr>
              <a:buFont typeface="Wingdings 3" charset="2"/>
              <a:buNone/>
              <a:defRPr/>
            </a:pPr>
            <a:endParaRPr lang="en-GB" sz="4600" dirty="0">
              <a:solidFill>
                <a:srgbClr val="7030A0"/>
              </a:solidFill>
              <a:latin typeface="Arial" panose="020B0604020202020204" pitchFamily="34" charset="0"/>
              <a:cs typeface="Arial" panose="020B0604020202020204" pitchFamily="34" charset="0"/>
            </a:endParaRPr>
          </a:p>
          <a:p>
            <a:pPr marL="0" indent="0" algn="ctr" eaLnBrk="1" fontAlgn="auto" hangingPunct="1">
              <a:spcAft>
                <a:spcPts val="0"/>
              </a:spcAft>
              <a:buClr>
                <a:schemeClr val="accent1">
                  <a:lumMod val="75000"/>
                </a:schemeClr>
              </a:buClr>
              <a:buFont typeface="Wingdings 3" charset="2"/>
              <a:buNone/>
              <a:defRPr/>
            </a:pPr>
            <a:endParaRPr lang="en-GB" sz="4600" dirty="0">
              <a:solidFill>
                <a:srgbClr val="7030A0"/>
              </a:solidFill>
              <a:latin typeface="Arial" panose="020B0604020202020204" pitchFamily="34" charset="0"/>
              <a:cs typeface="Arial" panose="020B0604020202020204" pitchFamily="34" charset="0"/>
            </a:endParaRPr>
          </a:p>
          <a:p>
            <a:pPr marL="0" indent="0" algn="ctr" eaLnBrk="1" fontAlgn="auto" hangingPunct="1">
              <a:spcAft>
                <a:spcPts val="0"/>
              </a:spcAft>
              <a:buClr>
                <a:schemeClr val="accent1">
                  <a:lumMod val="75000"/>
                </a:schemeClr>
              </a:buClr>
              <a:buFont typeface="Wingdings 3" charset="2"/>
              <a:buNone/>
              <a:defRPr/>
            </a:pPr>
            <a:r>
              <a:rPr lang="en-GB" sz="12800" dirty="0">
                <a:solidFill>
                  <a:srgbClr val="7030A0"/>
                </a:solidFill>
                <a:latin typeface="Arial" panose="020B0604020202020204" pitchFamily="34" charset="0"/>
                <a:cs typeface="Arial" panose="020B0604020202020204" pitchFamily="34" charset="0"/>
              </a:rPr>
              <a:t>Referred to MARAC and discussed on 01/06/22</a:t>
            </a:r>
          </a:p>
          <a:p>
            <a:pPr marL="0" indent="0" algn="ctr" eaLnBrk="1" fontAlgn="auto" hangingPunct="1">
              <a:spcAft>
                <a:spcPts val="0"/>
              </a:spcAft>
              <a:buClr>
                <a:schemeClr val="accent1">
                  <a:lumMod val="75000"/>
                </a:schemeClr>
              </a:buClr>
              <a:buFont typeface="Wingdings 3" charset="2"/>
              <a:buNone/>
              <a:defRPr/>
            </a:pPr>
            <a:endParaRPr lang="en-GB" dirty="0">
              <a:solidFill>
                <a:schemeClr val="tx1">
                  <a:lumMod val="75000"/>
                  <a:lumOff val="25000"/>
                </a:schemeClr>
              </a:solidFill>
            </a:endParaRPr>
          </a:p>
          <a:p>
            <a:pPr marL="0" indent="0" algn="ctr" eaLnBrk="1" fontAlgn="auto" hangingPunct="1">
              <a:spcAft>
                <a:spcPts val="0"/>
              </a:spcAft>
              <a:buClr>
                <a:schemeClr val="accent1">
                  <a:lumMod val="75000"/>
                </a:schemeClr>
              </a:buClr>
              <a:buFont typeface="Wingdings 3" charset="2"/>
              <a:buNone/>
              <a:defRPr/>
            </a:pPr>
            <a:endParaRPr lang="en-GB" sz="5100" dirty="0">
              <a:solidFill>
                <a:srgbClr val="7030A0"/>
              </a:solidFill>
              <a:latin typeface="Arial" panose="020B0604020202020204" pitchFamily="34" charset="0"/>
              <a:cs typeface="Arial" panose="020B0604020202020204" pitchFamily="34" charset="0"/>
            </a:endParaRPr>
          </a:p>
          <a:p>
            <a:pPr marL="0" indent="0" algn="ctr" eaLnBrk="1" fontAlgn="auto" hangingPunct="1">
              <a:spcAft>
                <a:spcPts val="0"/>
              </a:spcAft>
              <a:buClr>
                <a:schemeClr val="accent1">
                  <a:lumMod val="75000"/>
                </a:schemeClr>
              </a:buClr>
              <a:buFont typeface="Wingdings 3" charset="2"/>
              <a:buNone/>
              <a:defRPr/>
            </a:pPr>
            <a:endParaRPr lang="en-GB" sz="5100" dirty="0">
              <a:solidFill>
                <a:srgbClr val="7030A0"/>
              </a:solidFill>
              <a:latin typeface="Arial" panose="020B0604020202020204" pitchFamily="34" charset="0"/>
              <a:cs typeface="Arial" panose="020B0604020202020204" pitchFamily="34" charset="0"/>
            </a:endParaRPr>
          </a:p>
          <a:p>
            <a:pPr marL="0" indent="0" algn="ctr" eaLnBrk="1" fontAlgn="auto" hangingPunct="1">
              <a:spcAft>
                <a:spcPts val="0"/>
              </a:spcAft>
              <a:buClr>
                <a:schemeClr val="accent1">
                  <a:lumMod val="75000"/>
                </a:schemeClr>
              </a:buClr>
              <a:buFont typeface="Wingdings 3" charset="2"/>
              <a:buNone/>
              <a:defRPr/>
            </a:pPr>
            <a:r>
              <a:rPr lang="en-GB" sz="12800" dirty="0">
                <a:solidFill>
                  <a:srgbClr val="7030A0"/>
                </a:solidFill>
                <a:latin typeface="Arial" panose="020B0604020202020204" pitchFamily="34" charset="0"/>
                <a:cs typeface="Arial" panose="020B0604020202020204" pitchFamily="34" charset="0"/>
              </a:rPr>
              <a:t>01/07/22 – further assault – Victim is Joe / Suspect is Jane</a:t>
            </a:r>
          </a:p>
          <a:p>
            <a:pPr marL="0" indent="0" algn="ctr" eaLnBrk="1" fontAlgn="auto" hangingPunct="1">
              <a:spcAft>
                <a:spcPts val="0"/>
              </a:spcAft>
              <a:buClr>
                <a:schemeClr val="accent1">
                  <a:lumMod val="75000"/>
                </a:schemeClr>
              </a:buClr>
              <a:buFont typeface="Wingdings 3" charset="2"/>
              <a:buNone/>
              <a:defRPr/>
            </a:pPr>
            <a:endParaRPr lang="en-GB" sz="12800" dirty="0">
              <a:solidFill>
                <a:schemeClr val="tx1">
                  <a:lumMod val="75000"/>
                  <a:lumOff val="25000"/>
                </a:schemeClr>
              </a:solidFill>
            </a:endParaRPr>
          </a:p>
          <a:p>
            <a:pPr marL="0" indent="0" algn="ctr" eaLnBrk="1" fontAlgn="auto" hangingPunct="1">
              <a:spcAft>
                <a:spcPts val="0"/>
              </a:spcAft>
              <a:buClr>
                <a:schemeClr val="accent1">
                  <a:lumMod val="75000"/>
                </a:schemeClr>
              </a:buClr>
              <a:buFont typeface="Wingdings 3" charset="2"/>
              <a:buNone/>
              <a:defRPr/>
            </a:pPr>
            <a:r>
              <a:rPr lang="en-GB" sz="12800" dirty="0">
                <a:solidFill>
                  <a:srgbClr val="00B050"/>
                </a:solidFill>
                <a:latin typeface="Arial" panose="020B0604020202020204" pitchFamily="34" charset="0"/>
                <a:cs typeface="Arial" panose="020B0604020202020204" pitchFamily="34" charset="0"/>
              </a:rPr>
              <a:t>THIS IS NOT A MARAC REPEAT</a:t>
            </a:r>
          </a:p>
          <a:p>
            <a:pPr marL="0" indent="0" algn="ctr" eaLnBrk="1" fontAlgn="auto" hangingPunct="1">
              <a:spcAft>
                <a:spcPts val="0"/>
              </a:spcAft>
              <a:buClr>
                <a:schemeClr val="accent1">
                  <a:lumMod val="75000"/>
                </a:schemeClr>
              </a:buClr>
              <a:buFont typeface="Wingdings 3" charset="2"/>
              <a:buNone/>
              <a:defRPr/>
            </a:pPr>
            <a:endParaRPr lang="en-GB" dirty="0">
              <a:solidFill>
                <a:srgbClr val="7030A0"/>
              </a:solidFill>
            </a:endParaRPr>
          </a:p>
          <a:p>
            <a:pPr marL="0" indent="0" algn="ctr" eaLnBrk="1" fontAlgn="auto" hangingPunct="1">
              <a:spcAft>
                <a:spcPts val="0"/>
              </a:spcAft>
              <a:buClr>
                <a:schemeClr val="accent1">
                  <a:lumMod val="75000"/>
                </a:schemeClr>
              </a:buClr>
              <a:buFont typeface="Wingdings 3" charset="2"/>
              <a:buNone/>
              <a:defRPr/>
            </a:pPr>
            <a:endParaRPr lang="en-GB" sz="12800" dirty="0">
              <a:solidFill>
                <a:srgbClr val="7030A0"/>
              </a:solidFill>
              <a:latin typeface="Arial" panose="020B0604020202020204" pitchFamily="34" charset="0"/>
              <a:cs typeface="Arial" panose="020B0604020202020204" pitchFamily="34" charset="0"/>
            </a:endParaRPr>
          </a:p>
          <a:p>
            <a:pPr marL="0" indent="0" algn="ctr" eaLnBrk="1" fontAlgn="auto" hangingPunct="1">
              <a:spcAft>
                <a:spcPts val="0"/>
              </a:spcAft>
              <a:buClr>
                <a:schemeClr val="accent1">
                  <a:lumMod val="75000"/>
                </a:schemeClr>
              </a:buClr>
              <a:buFont typeface="Wingdings 3" charset="2"/>
              <a:buNone/>
              <a:defRPr/>
            </a:pPr>
            <a:r>
              <a:rPr lang="en-GB" sz="12800" dirty="0">
                <a:solidFill>
                  <a:srgbClr val="7030A0"/>
                </a:solidFill>
                <a:latin typeface="Arial" panose="020B0604020202020204" pitchFamily="34" charset="0"/>
                <a:cs typeface="Arial" panose="020B0604020202020204" pitchFamily="34" charset="0"/>
              </a:rPr>
              <a:t>If incident on 01/07/22 is graded high risk, need to decide who the victim is.  If Joe is deemed to be the victim needs a new referral </a:t>
            </a:r>
          </a:p>
          <a:p>
            <a:endParaRPr lang="en-GB" dirty="0"/>
          </a:p>
        </p:txBody>
      </p:sp>
      <p:sp>
        <p:nvSpPr>
          <p:cNvPr id="4" name="Arrow: Down 3">
            <a:extLst>
              <a:ext uri="{FF2B5EF4-FFF2-40B4-BE49-F238E27FC236}">
                <a16:creationId xmlns:a16="http://schemas.microsoft.com/office/drawing/2014/main" id="{A3B96ABC-33BC-47A7-90AE-F42435ED12B5}"/>
              </a:ext>
            </a:extLst>
          </p:cNvPr>
          <p:cNvSpPr/>
          <p:nvPr/>
        </p:nvSpPr>
        <p:spPr>
          <a:xfrm>
            <a:off x="4307594" y="1385670"/>
            <a:ext cx="213212" cy="43204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Arrow: Down 5">
            <a:extLst>
              <a:ext uri="{FF2B5EF4-FFF2-40B4-BE49-F238E27FC236}">
                <a16:creationId xmlns:a16="http://schemas.microsoft.com/office/drawing/2014/main" id="{4DA360F8-1B33-404A-92D0-9DAB64D18773}"/>
              </a:ext>
            </a:extLst>
          </p:cNvPr>
          <p:cNvSpPr/>
          <p:nvPr/>
        </p:nvSpPr>
        <p:spPr>
          <a:xfrm>
            <a:off x="4223965" y="2397853"/>
            <a:ext cx="324036"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Arrow: Down 6">
            <a:extLst>
              <a:ext uri="{FF2B5EF4-FFF2-40B4-BE49-F238E27FC236}">
                <a16:creationId xmlns:a16="http://schemas.microsoft.com/office/drawing/2014/main" id="{1A05C77D-BFF2-4491-B861-7553F6C369C0}"/>
              </a:ext>
            </a:extLst>
          </p:cNvPr>
          <p:cNvSpPr/>
          <p:nvPr/>
        </p:nvSpPr>
        <p:spPr>
          <a:xfrm>
            <a:off x="4223965" y="3735621"/>
            <a:ext cx="2880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Arrow: Down 7">
            <a:extLst>
              <a:ext uri="{FF2B5EF4-FFF2-40B4-BE49-F238E27FC236}">
                <a16:creationId xmlns:a16="http://schemas.microsoft.com/office/drawing/2014/main" id="{A05D1871-F10A-44B1-A8D1-8BB6AC701D9C}"/>
              </a:ext>
            </a:extLst>
          </p:cNvPr>
          <p:cNvSpPr/>
          <p:nvPr/>
        </p:nvSpPr>
        <p:spPr>
          <a:xfrm>
            <a:off x="4241967" y="4796415"/>
            <a:ext cx="2880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003274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2A740-5740-4E1D-AD8C-17BC1E10B0D2}"/>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Transfers</a:t>
            </a:r>
          </a:p>
        </p:txBody>
      </p:sp>
      <p:sp>
        <p:nvSpPr>
          <p:cNvPr id="3" name="Content Placeholder 2">
            <a:extLst>
              <a:ext uri="{FF2B5EF4-FFF2-40B4-BE49-F238E27FC236}">
                <a16:creationId xmlns:a16="http://schemas.microsoft.com/office/drawing/2014/main" id="{6613EEA1-7EEA-4213-87A3-391CF1586829}"/>
              </a:ext>
            </a:extLst>
          </p:cNvPr>
          <p:cNvSpPr>
            <a:spLocks noGrp="1"/>
          </p:cNvSpPr>
          <p:nvPr>
            <p:ph idx="1"/>
          </p:nvPr>
        </p:nvSpPr>
        <p:spPr>
          <a:xfrm>
            <a:off x="457200" y="1628800"/>
            <a:ext cx="8229600" cy="4525963"/>
          </a:xfrm>
        </p:spPr>
        <p:txBody>
          <a:bodyPr>
            <a:normAutofit lnSpcReduction="10000"/>
          </a:bodyPr>
          <a:lstStyle/>
          <a:p>
            <a:pPr eaLnBrk="1" fontAlgn="auto" hangingPunct="1">
              <a:spcBef>
                <a:spcPts val="0"/>
              </a:spcBef>
              <a:spcAft>
                <a:spcPts val="0"/>
              </a:spcAft>
              <a:buClr>
                <a:schemeClr val="accent1">
                  <a:lumMod val="75000"/>
                </a:schemeClr>
              </a:buClr>
              <a:buFont typeface="Wingdings 3" charset="2"/>
              <a:buNone/>
              <a:defRPr/>
            </a:pPr>
            <a:r>
              <a:rPr lang="en-GB" sz="3200" dirty="0">
                <a:solidFill>
                  <a:schemeClr val="tx1"/>
                </a:solidFill>
              </a:rPr>
              <a:t>    </a:t>
            </a:r>
            <a:r>
              <a:rPr lang="en-GB" sz="3200" dirty="0">
                <a:solidFill>
                  <a:srgbClr val="7030A0"/>
                </a:solidFill>
                <a:latin typeface="Arial" panose="020B0604020202020204" pitchFamily="34" charset="0"/>
                <a:cs typeface="Arial" panose="020B0604020202020204" pitchFamily="34" charset="0"/>
              </a:rPr>
              <a:t>The MARAC where the victim lives is responsible for the case</a:t>
            </a:r>
          </a:p>
          <a:p>
            <a:pPr eaLnBrk="1" fontAlgn="auto" hangingPunct="1">
              <a:spcBef>
                <a:spcPts val="0"/>
              </a:spcBef>
              <a:spcAft>
                <a:spcPts val="0"/>
              </a:spcAft>
              <a:buClr>
                <a:schemeClr val="accent1">
                  <a:lumMod val="75000"/>
                </a:schemeClr>
              </a:buClr>
              <a:buFont typeface="Wingdings 3" charset="2"/>
              <a:buNone/>
              <a:defRPr/>
            </a:pPr>
            <a:endParaRPr lang="en-GB" sz="3200" dirty="0">
              <a:solidFill>
                <a:srgbClr val="7030A0"/>
              </a:solidFill>
              <a:latin typeface="Arial" panose="020B0604020202020204" pitchFamily="34" charset="0"/>
              <a:cs typeface="Arial" panose="020B0604020202020204" pitchFamily="34" charset="0"/>
            </a:endParaRPr>
          </a:p>
          <a:p>
            <a:pPr eaLnBrk="1" fontAlgn="auto" hangingPunct="1">
              <a:spcBef>
                <a:spcPts val="0"/>
              </a:spcBef>
              <a:spcAft>
                <a:spcPts val="0"/>
              </a:spcAft>
              <a:buClr>
                <a:schemeClr val="accent1">
                  <a:lumMod val="75000"/>
                </a:schemeClr>
              </a:buClr>
              <a:buFont typeface="Wingdings 3" charset="2"/>
              <a:buNone/>
              <a:defRPr/>
            </a:pPr>
            <a:r>
              <a:rPr lang="en-GB" sz="3200" dirty="0">
                <a:solidFill>
                  <a:srgbClr val="7030A0"/>
                </a:solidFill>
                <a:latin typeface="Arial" panose="020B0604020202020204" pitchFamily="34" charset="0"/>
                <a:cs typeface="Arial" panose="020B0604020202020204" pitchFamily="34" charset="0"/>
              </a:rPr>
              <a:t>    If you are working with a MARAC victim and receive notification they have moved outside the Wakefield area (either temporary or permanent) the MARAC Coordinator needs to be made aware.  A “transfer out” can then be done to the new area</a:t>
            </a:r>
          </a:p>
          <a:p>
            <a:pPr eaLnBrk="1" fontAlgn="auto" hangingPunct="1">
              <a:spcBef>
                <a:spcPts val="0"/>
              </a:spcBef>
              <a:spcAft>
                <a:spcPts val="0"/>
              </a:spcAft>
              <a:buClr>
                <a:schemeClr val="accent1">
                  <a:lumMod val="75000"/>
                </a:schemeClr>
              </a:buClr>
              <a:buFont typeface="Wingdings 3" charset="2"/>
              <a:buNone/>
              <a:defRPr/>
            </a:pPr>
            <a:endParaRPr lang="en-GB" sz="3200" dirty="0">
              <a:solidFill>
                <a:schemeClr val="tx1"/>
              </a:solidFill>
            </a:endParaRPr>
          </a:p>
          <a:p>
            <a:pPr marL="0" indent="0">
              <a:buNone/>
            </a:pPr>
            <a:endParaRPr lang="en-GB" dirty="0"/>
          </a:p>
        </p:txBody>
      </p:sp>
    </p:spTree>
    <p:extLst>
      <p:ext uri="{BB962C8B-B14F-4D97-AF65-F5344CB8AC3E}">
        <p14:creationId xmlns:p14="http://schemas.microsoft.com/office/powerpoint/2010/main" val="849120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B32F1A6-AEA6-4763-B86C-3C786DE29A2E}"/>
              </a:ext>
            </a:extLst>
          </p:cNvPr>
          <p:cNvSpPr>
            <a:spLocks noGrp="1" noChangeArrowheads="1"/>
          </p:cNvSpPr>
          <p:nvPr>
            <p:ph type="title"/>
          </p:nvPr>
        </p:nvSpPr>
        <p:spPr/>
        <p:txBody>
          <a:bodyPr>
            <a:noAutofit/>
          </a:bodyPr>
          <a:lstStyle/>
          <a:p>
            <a:r>
              <a:rPr lang="en-GB" altLang="en-US" sz="4800" b="1" dirty="0">
                <a:solidFill>
                  <a:srgbClr val="7030A0"/>
                </a:solidFill>
                <a:latin typeface="Arial" panose="020B0604020202020204" pitchFamily="34" charset="0"/>
                <a:cs typeface="Arial" panose="020B0604020202020204" pitchFamily="34" charset="0"/>
              </a:rPr>
              <a:t>A key change from the Domestic Abuse Act 2021</a:t>
            </a:r>
          </a:p>
        </p:txBody>
      </p:sp>
      <p:sp>
        <p:nvSpPr>
          <p:cNvPr id="3" name="Content Placeholder 2">
            <a:extLst>
              <a:ext uri="{FF2B5EF4-FFF2-40B4-BE49-F238E27FC236}">
                <a16:creationId xmlns:a16="http://schemas.microsoft.com/office/drawing/2014/main" id="{8B0FF39B-F8C2-4A19-8DB3-C0EE929AD20D}"/>
              </a:ext>
            </a:extLst>
          </p:cNvPr>
          <p:cNvSpPr>
            <a:spLocks noGrp="1"/>
          </p:cNvSpPr>
          <p:nvPr>
            <p:ph idx="1"/>
          </p:nvPr>
        </p:nvSpPr>
        <p:spPr>
          <a:xfrm>
            <a:off x="683568" y="1916832"/>
            <a:ext cx="8229600" cy="4237931"/>
          </a:xfrm>
        </p:spPr>
        <p:txBody>
          <a:bodyPr/>
          <a:lstStyle/>
          <a:p>
            <a:pPr>
              <a:defRPr/>
            </a:pPr>
            <a:endParaRPr lang="en-GB" altLang="en-US" dirty="0"/>
          </a:p>
          <a:p>
            <a:pPr marL="0" indent="0">
              <a:buFontTx/>
              <a:buNone/>
              <a:defRPr/>
            </a:pPr>
            <a:r>
              <a:rPr lang="en-GB" altLang="en-US" dirty="0">
                <a:solidFill>
                  <a:srgbClr val="7030A0"/>
                </a:solidFill>
                <a:latin typeface="Arial" panose="020B0604020202020204" pitchFamily="34" charset="0"/>
                <a:cs typeface="Arial" panose="020B0604020202020204" pitchFamily="34" charset="0"/>
              </a:rPr>
              <a:t>There is now a new </a:t>
            </a:r>
            <a:r>
              <a:rPr lang="en-GB" altLang="en-US" b="1" dirty="0">
                <a:solidFill>
                  <a:srgbClr val="7030A0"/>
                </a:solidFill>
                <a:latin typeface="Arial" panose="020B0604020202020204" pitchFamily="34" charset="0"/>
                <a:cs typeface="Arial" panose="020B0604020202020204" pitchFamily="34" charset="0"/>
              </a:rPr>
              <a:t>statutory definition </a:t>
            </a:r>
            <a:r>
              <a:rPr lang="en-GB" altLang="en-US" dirty="0">
                <a:solidFill>
                  <a:srgbClr val="7030A0"/>
                </a:solidFill>
                <a:latin typeface="Arial" panose="020B0604020202020204" pitchFamily="34" charset="0"/>
                <a:cs typeface="Arial" panose="020B0604020202020204" pitchFamily="34" charset="0"/>
              </a:rPr>
              <a:t>of domestic abuse, emphasising that domestic abuse is not just about physical abuse….</a:t>
            </a:r>
          </a:p>
          <a:p>
            <a:pPr marL="0" indent="0">
              <a:buFontTx/>
              <a:buNone/>
              <a:defRPr/>
            </a:pPr>
            <a:endParaRPr lang="en-GB"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BC7484-7A58-4F7F-96F4-A0B3688E5CFB}"/>
              </a:ext>
            </a:extLst>
          </p:cNvPr>
          <p:cNvSpPr>
            <a:spLocks noGrp="1"/>
          </p:cNvSpPr>
          <p:nvPr>
            <p:ph idx="1"/>
          </p:nvPr>
        </p:nvSpPr>
        <p:spPr>
          <a:xfrm>
            <a:off x="0" y="1268760"/>
            <a:ext cx="8964488" cy="5472608"/>
          </a:xfrm>
        </p:spPr>
        <p:txBody>
          <a:bodyPr>
            <a:normAutofit fontScale="85000" lnSpcReduction="20000"/>
          </a:bodyPr>
          <a:lstStyle/>
          <a:p>
            <a:pPr eaLnBrk="1" fontAlgn="auto" hangingPunct="1">
              <a:spcBef>
                <a:spcPts val="0"/>
              </a:spcBef>
              <a:spcAft>
                <a:spcPts val="0"/>
              </a:spcAft>
              <a:buClr>
                <a:schemeClr val="accent1">
                  <a:lumMod val="75000"/>
                </a:schemeClr>
              </a:buClr>
              <a:buFont typeface="Wingdings 3" charset="2"/>
              <a:buNone/>
              <a:defRPr/>
            </a:pPr>
            <a:r>
              <a:rPr lang="en-GB" sz="3200" dirty="0">
                <a:solidFill>
                  <a:schemeClr val="tx1"/>
                </a:solidFill>
              </a:rPr>
              <a:t>    </a:t>
            </a:r>
            <a:r>
              <a:rPr lang="en-GB" sz="3800" dirty="0">
                <a:solidFill>
                  <a:srgbClr val="7030A0"/>
                </a:solidFill>
                <a:latin typeface="Arial" panose="020B0604020202020204" pitchFamily="34" charset="0"/>
                <a:cs typeface="Arial" panose="020B0604020202020204" pitchFamily="34" charset="0"/>
              </a:rPr>
              <a:t>If you are working with a family who have moved into the Wakefield area and the victim notifies you, or you believe they have been discussed at MARAC in another area, the MARAC Coordinator needs to be made aware to facilitate a “transfer in”</a:t>
            </a:r>
          </a:p>
          <a:p>
            <a:pPr eaLnBrk="1" fontAlgn="auto" hangingPunct="1">
              <a:spcBef>
                <a:spcPts val="0"/>
              </a:spcBef>
              <a:spcAft>
                <a:spcPts val="0"/>
              </a:spcAft>
              <a:buClr>
                <a:schemeClr val="accent1">
                  <a:lumMod val="75000"/>
                </a:schemeClr>
              </a:buClr>
              <a:buFont typeface="Wingdings 3" charset="2"/>
              <a:buNone/>
              <a:defRPr/>
            </a:pPr>
            <a:r>
              <a:rPr lang="en-GB" sz="3800" dirty="0">
                <a:solidFill>
                  <a:srgbClr val="7030A0"/>
                </a:solidFill>
                <a:latin typeface="Arial" panose="020B0604020202020204" pitchFamily="34" charset="0"/>
                <a:cs typeface="Arial" panose="020B0604020202020204" pitchFamily="34" charset="0"/>
              </a:rPr>
              <a:t>   </a:t>
            </a:r>
          </a:p>
          <a:p>
            <a:pPr eaLnBrk="1" fontAlgn="auto" hangingPunct="1">
              <a:spcBef>
                <a:spcPts val="0"/>
              </a:spcBef>
              <a:spcAft>
                <a:spcPts val="0"/>
              </a:spcAft>
              <a:buClr>
                <a:schemeClr val="accent1">
                  <a:lumMod val="75000"/>
                </a:schemeClr>
              </a:buClr>
              <a:buFont typeface="Wingdings 3" charset="2"/>
              <a:buNone/>
              <a:defRPr/>
            </a:pPr>
            <a:r>
              <a:rPr lang="en-GB" sz="3800" dirty="0">
                <a:solidFill>
                  <a:srgbClr val="7030A0"/>
                </a:solidFill>
                <a:latin typeface="Arial" panose="020B0604020202020204" pitchFamily="34" charset="0"/>
                <a:cs typeface="Arial" panose="020B0604020202020204" pitchFamily="34" charset="0"/>
              </a:rPr>
              <a:t>   Once the paperwork has been received the case will be put on the next agenda and discussed</a:t>
            </a:r>
          </a:p>
          <a:p>
            <a:pPr eaLnBrk="1" fontAlgn="auto" hangingPunct="1">
              <a:spcBef>
                <a:spcPts val="0"/>
              </a:spcBef>
              <a:spcAft>
                <a:spcPts val="0"/>
              </a:spcAft>
              <a:buClr>
                <a:schemeClr val="accent1">
                  <a:lumMod val="75000"/>
                </a:schemeClr>
              </a:buClr>
              <a:buFont typeface="Wingdings 3" charset="2"/>
              <a:buNone/>
              <a:defRPr/>
            </a:pPr>
            <a:endParaRPr lang="en-GB" sz="3800" dirty="0">
              <a:solidFill>
                <a:srgbClr val="7030A0"/>
              </a:solidFill>
              <a:latin typeface="Arial" panose="020B0604020202020204" pitchFamily="34" charset="0"/>
              <a:cs typeface="Arial" panose="020B0604020202020204" pitchFamily="34" charset="0"/>
            </a:endParaRPr>
          </a:p>
          <a:p>
            <a:pPr marL="342900" indent="-342900" eaLnBrk="1" fontAlgn="auto" hangingPunct="1">
              <a:spcBef>
                <a:spcPts val="0"/>
              </a:spcBef>
              <a:spcAft>
                <a:spcPts val="0"/>
              </a:spcAft>
              <a:buClr>
                <a:schemeClr val="accent1">
                  <a:lumMod val="75000"/>
                </a:schemeClr>
              </a:buClr>
              <a:buFont typeface="Arial" panose="020B0604020202020204" pitchFamily="34" charset="0"/>
              <a:buChar char="•"/>
              <a:defRPr/>
            </a:pPr>
            <a:r>
              <a:rPr lang="en-GB" sz="3800" dirty="0">
                <a:solidFill>
                  <a:srgbClr val="7030A0"/>
                </a:solidFill>
                <a:latin typeface="Arial" panose="020B0604020202020204" pitchFamily="34" charset="0"/>
                <a:cs typeface="Arial" panose="020B0604020202020204" pitchFamily="34" charset="0"/>
              </a:rPr>
              <a:t>‘Transfer in’ cases are sent to MARAC Coordinators </a:t>
            </a:r>
          </a:p>
          <a:p>
            <a:pPr marL="0" indent="0">
              <a:buNone/>
            </a:pPr>
            <a:endParaRPr lang="en-GB" dirty="0"/>
          </a:p>
        </p:txBody>
      </p:sp>
    </p:spTree>
    <p:extLst>
      <p:ext uri="{BB962C8B-B14F-4D97-AF65-F5344CB8AC3E}">
        <p14:creationId xmlns:p14="http://schemas.microsoft.com/office/powerpoint/2010/main" val="22643449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3B70C-7B5D-4B8A-B537-E378C0642F59}"/>
              </a:ext>
            </a:extLst>
          </p:cNvPr>
          <p:cNvSpPr>
            <a:spLocks noGrp="1"/>
          </p:cNvSpPr>
          <p:nvPr>
            <p:ph type="title"/>
          </p:nvPr>
        </p:nvSpPr>
        <p:spPr>
          <a:xfrm>
            <a:off x="107504" y="274638"/>
            <a:ext cx="8928992" cy="1143000"/>
          </a:xfrm>
        </p:spPr>
        <p:txBody>
          <a:bodyPr>
            <a:noAutofit/>
          </a:bodyPr>
          <a:lstStyle/>
          <a:p>
            <a:r>
              <a:rPr lang="en-GB" sz="4800" b="1" dirty="0">
                <a:solidFill>
                  <a:srgbClr val="7030A0"/>
                </a:solidFill>
                <a:latin typeface="Arial" panose="020B0604020202020204" pitchFamily="34" charset="0"/>
                <a:cs typeface="Arial" panose="020B0604020202020204" pitchFamily="34" charset="0"/>
              </a:rPr>
              <a:t>MARAC Occurrence on Niche</a:t>
            </a:r>
          </a:p>
        </p:txBody>
      </p:sp>
      <p:sp>
        <p:nvSpPr>
          <p:cNvPr id="3" name="Content Placeholder 2">
            <a:extLst>
              <a:ext uri="{FF2B5EF4-FFF2-40B4-BE49-F238E27FC236}">
                <a16:creationId xmlns:a16="http://schemas.microsoft.com/office/drawing/2014/main" id="{F2A41A18-9B25-4430-ACA9-D11FCA86B556}"/>
              </a:ext>
            </a:extLst>
          </p:cNvPr>
          <p:cNvSpPr>
            <a:spLocks noGrp="1"/>
          </p:cNvSpPr>
          <p:nvPr>
            <p:ph idx="1"/>
          </p:nvPr>
        </p:nvSpPr>
        <p:spPr>
          <a:xfrm>
            <a:off x="457200" y="1600200"/>
            <a:ext cx="8229600" cy="4983162"/>
          </a:xfrm>
        </p:spPr>
        <p:txBody>
          <a:bodyPr>
            <a:normAutofit/>
          </a:bodyPr>
          <a:lstStyle/>
          <a:p>
            <a:pPr marL="0" indent="0" eaLnBrk="1" hangingPunct="1">
              <a:buNone/>
            </a:pPr>
            <a:r>
              <a:rPr lang="en-GB" altLang="en-US" dirty="0">
                <a:solidFill>
                  <a:srgbClr val="7030A0"/>
                </a:solidFill>
                <a:latin typeface="Arial" panose="020B0604020202020204" pitchFamily="34" charset="0"/>
                <a:cs typeface="Arial" panose="020B0604020202020204" pitchFamily="34" charset="0"/>
              </a:rPr>
              <a:t>Each occurrence remains open for a rolling 12 months from the date the case has been discussed at MARAC.  Once the 12 months has ended, the MARAC Coordinator will finalise the occurrence if there have been no further high risk incidents or 6 incidents graded as medium in the past 12 months</a:t>
            </a:r>
          </a:p>
          <a:p>
            <a:pPr marL="0" indent="0">
              <a:buNone/>
            </a:pPr>
            <a:endParaRPr lang="en-GB" dirty="0"/>
          </a:p>
        </p:txBody>
      </p:sp>
    </p:spTree>
    <p:extLst>
      <p:ext uri="{BB962C8B-B14F-4D97-AF65-F5344CB8AC3E}">
        <p14:creationId xmlns:p14="http://schemas.microsoft.com/office/powerpoint/2010/main" val="27794109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81AFA-1BA2-4798-891F-5EF86FD807BC}"/>
              </a:ext>
            </a:extLst>
          </p:cNvPr>
          <p:cNvSpPr>
            <a:spLocks noGrp="1"/>
          </p:cNvSpPr>
          <p:nvPr>
            <p:ph type="title"/>
          </p:nvPr>
        </p:nvSpPr>
        <p:spPr/>
        <p:txBody>
          <a:bodyPr>
            <a:noAutofit/>
          </a:bodyPr>
          <a:lstStyle/>
          <a:p>
            <a:r>
              <a:rPr lang="en-GB" b="1" dirty="0">
                <a:solidFill>
                  <a:srgbClr val="7030A0"/>
                </a:solidFill>
                <a:latin typeface="Arial" panose="020B0604020202020204" pitchFamily="34" charset="0"/>
                <a:cs typeface="Arial" panose="020B0604020202020204" pitchFamily="34" charset="0"/>
              </a:rPr>
              <a:t>Wakefield MARAC statistics </a:t>
            </a:r>
            <a:br>
              <a:rPr lang="en-GB" b="1" dirty="0">
                <a:solidFill>
                  <a:srgbClr val="7030A0"/>
                </a:solidFill>
                <a:latin typeface="Arial" panose="020B0604020202020204" pitchFamily="34" charset="0"/>
                <a:cs typeface="Arial" panose="020B0604020202020204" pitchFamily="34" charset="0"/>
              </a:rPr>
            </a:br>
            <a:r>
              <a:rPr lang="en-GB" b="1" dirty="0">
                <a:solidFill>
                  <a:srgbClr val="7030A0"/>
                </a:solidFill>
                <a:latin typeface="Arial" panose="020B0604020202020204" pitchFamily="34" charset="0"/>
                <a:cs typeface="Arial" panose="020B0604020202020204" pitchFamily="34" charset="0"/>
              </a:rPr>
              <a:t>year ending March 2022</a:t>
            </a:r>
          </a:p>
        </p:txBody>
      </p:sp>
      <p:sp>
        <p:nvSpPr>
          <p:cNvPr id="3" name="Content Placeholder 2">
            <a:extLst>
              <a:ext uri="{FF2B5EF4-FFF2-40B4-BE49-F238E27FC236}">
                <a16:creationId xmlns:a16="http://schemas.microsoft.com/office/drawing/2014/main" id="{55754C96-1D54-460A-AF3F-BB72AEABF030}"/>
              </a:ext>
            </a:extLst>
          </p:cNvPr>
          <p:cNvSpPr>
            <a:spLocks noGrp="1"/>
          </p:cNvSpPr>
          <p:nvPr>
            <p:ph idx="1"/>
          </p:nvPr>
        </p:nvSpPr>
        <p:spPr>
          <a:xfrm>
            <a:off x="107504" y="1600200"/>
            <a:ext cx="8784976" cy="5141168"/>
          </a:xfrm>
        </p:spPr>
        <p:txBody>
          <a:bodyPr>
            <a:normAutofit/>
          </a:bodyPr>
          <a:lstStyle/>
          <a:p>
            <a:pPr marL="0" indent="0">
              <a:buNone/>
            </a:pPr>
            <a:r>
              <a:rPr lang="en-GB" sz="2800" u="sng" dirty="0">
                <a:solidFill>
                  <a:srgbClr val="7030A0"/>
                </a:solidFill>
                <a:latin typeface="Arial" panose="020B0604020202020204" pitchFamily="34" charset="0"/>
                <a:cs typeface="Arial" panose="020B0604020202020204" pitchFamily="34" charset="0"/>
              </a:rPr>
              <a:t>MARAC cases (SafeLives)</a:t>
            </a:r>
          </a:p>
          <a:p>
            <a:pPr marL="0" indent="0">
              <a:buNone/>
            </a:pPr>
            <a:endParaRPr lang="en-GB" sz="2800" dirty="0">
              <a:solidFill>
                <a:srgbClr val="7030A0"/>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A47EFD81-938B-4874-9ABA-29C4268B069E}"/>
              </a:ext>
            </a:extLst>
          </p:cNvPr>
          <p:cNvGraphicFramePr>
            <a:graphicFrameLocks noGrp="1"/>
          </p:cNvGraphicFramePr>
          <p:nvPr>
            <p:extLst>
              <p:ext uri="{D42A27DB-BD31-4B8C-83A1-F6EECF244321}">
                <p14:modId xmlns:p14="http://schemas.microsoft.com/office/powerpoint/2010/main" val="1343691941"/>
              </p:ext>
            </p:extLst>
          </p:nvPr>
        </p:nvGraphicFramePr>
        <p:xfrm>
          <a:off x="323528" y="2276872"/>
          <a:ext cx="8568952" cy="4206240"/>
        </p:xfrm>
        <a:graphic>
          <a:graphicData uri="http://schemas.openxmlformats.org/drawingml/2006/table">
            <a:tbl>
              <a:tblPr firstRow="1" bandRow="1">
                <a:tableStyleId>{5C22544A-7EE6-4342-B048-85BDC9FD1C3A}</a:tableStyleId>
              </a:tblPr>
              <a:tblGrid>
                <a:gridCol w="1656184">
                  <a:extLst>
                    <a:ext uri="{9D8B030D-6E8A-4147-A177-3AD203B41FA5}">
                      <a16:colId xmlns:a16="http://schemas.microsoft.com/office/drawing/2014/main" val="2860237742"/>
                    </a:ext>
                  </a:extLst>
                </a:gridCol>
                <a:gridCol w="1728192">
                  <a:extLst>
                    <a:ext uri="{9D8B030D-6E8A-4147-A177-3AD203B41FA5}">
                      <a16:colId xmlns:a16="http://schemas.microsoft.com/office/drawing/2014/main" val="1325301930"/>
                    </a:ext>
                  </a:extLst>
                </a:gridCol>
                <a:gridCol w="1728192">
                  <a:extLst>
                    <a:ext uri="{9D8B030D-6E8A-4147-A177-3AD203B41FA5}">
                      <a16:colId xmlns:a16="http://schemas.microsoft.com/office/drawing/2014/main" val="3229893606"/>
                    </a:ext>
                  </a:extLst>
                </a:gridCol>
                <a:gridCol w="1728192">
                  <a:extLst>
                    <a:ext uri="{9D8B030D-6E8A-4147-A177-3AD203B41FA5}">
                      <a16:colId xmlns:a16="http://schemas.microsoft.com/office/drawing/2014/main" val="1822174599"/>
                    </a:ext>
                  </a:extLst>
                </a:gridCol>
                <a:gridCol w="1728192">
                  <a:extLst>
                    <a:ext uri="{9D8B030D-6E8A-4147-A177-3AD203B41FA5}">
                      <a16:colId xmlns:a16="http://schemas.microsoft.com/office/drawing/2014/main" val="4290728762"/>
                    </a:ext>
                  </a:extLst>
                </a:gridCol>
              </a:tblGrid>
              <a:tr h="585767">
                <a:tc>
                  <a:txBody>
                    <a:bodyPr/>
                    <a:lstStyle/>
                    <a:p>
                      <a:r>
                        <a:rPr lang="en-GB" sz="2000" dirty="0"/>
                        <a:t>Area Name</a:t>
                      </a:r>
                    </a:p>
                  </a:txBody>
                  <a:tcPr/>
                </a:tc>
                <a:tc>
                  <a:txBody>
                    <a:bodyPr/>
                    <a:lstStyle/>
                    <a:p>
                      <a:r>
                        <a:rPr lang="en-GB" sz="2000" dirty="0"/>
                        <a:t>Number of MARACs</a:t>
                      </a:r>
                    </a:p>
                  </a:txBody>
                  <a:tcPr/>
                </a:tc>
                <a:tc>
                  <a:txBody>
                    <a:bodyPr/>
                    <a:lstStyle/>
                    <a:p>
                      <a:r>
                        <a:rPr lang="en-GB" sz="2000" dirty="0"/>
                        <a:t>Number of cases discussed</a:t>
                      </a:r>
                    </a:p>
                  </a:txBody>
                  <a:tcPr/>
                </a:tc>
                <a:tc>
                  <a:txBody>
                    <a:bodyPr/>
                    <a:lstStyle/>
                    <a:p>
                      <a:r>
                        <a:rPr lang="en-GB" sz="2000" dirty="0"/>
                        <a:t>Number of repeat cases</a:t>
                      </a:r>
                    </a:p>
                  </a:txBody>
                  <a:tcPr/>
                </a:tc>
                <a:tc>
                  <a:txBody>
                    <a:bodyPr/>
                    <a:lstStyle/>
                    <a:p>
                      <a:r>
                        <a:rPr lang="en-GB" sz="2000" dirty="0"/>
                        <a:t>Number of children in household</a:t>
                      </a:r>
                    </a:p>
                  </a:txBody>
                  <a:tcPr/>
                </a:tc>
                <a:extLst>
                  <a:ext uri="{0D108BD9-81ED-4DB2-BD59-A6C34878D82A}">
                    <a16:rowId xmlns:a16="http://schemas.microsoft.com/office/drawing/2014/main" val="3803680187"/>
                  </a:ext>
                </a:extLst>
              </a:tr>
              <a:tr h="636071">
                <a:tc>
                  <a:txBody>
                    <a:bodyPr/>
                    <a:lstStyle/>
                    <a:p>
                      <a:r>
                        <a:rPr lang="en-GB" sz="1800" b="1" dirty="0">
                          <a:solidFill>
                            <a:srgbClr val="FF0000"/>
                          </a:solidFill>
                          <a:latin typeface="Arial" panose="020B0604020202020204" pitchFamily="34" charset="0"/>
                          <a:cs typeface="Arial" panose="020B0604020202020204" pitchFamily="34" charset="0"/>
                        </a:rPr>
                        <a:t>Yorkshire and Humber</a:t>
                      </a:r>
                    </a:p>
                  </a:txBody>
                  <a:tcPr/>
                </a:tc>
                <a:tc>
                  <a:txBody>
                    <a:bodyPr/>
                    <a:lstStyle/>
                    <a:p>
                      <a:r>
                        <a:rPr lang="en-GB" sz="3600" dirty="0">
                          <a:solidFill>
                            <a:srgbClr val="FF0000"/>
                          </a:solidFill>
                        </a:rPr>
                        <a:t>18</a:t>
                      </a:r>
                    </a:p>
                  </a:txBody>
                  <a:tcPr/>
                </a:tc>
                <a:tc>
                  <a:txBody>
                    <a:bodyPr/>
                    <a:lstStyle/>
                    <a:p>
                      <a:r>
                        <a:rPr lang="en-GB" sz="3600" dirty="0">
                          <a:solidFill>
                            <a:srgbClr val="FF0000"/>
                          </a:solidFill>
                        </a:rPr>
                        <a:t>14,207</a:t>
                      </a:r>
                    </a:p>
                  </a:txBody>
                  <a:tcPr/>
                </a:tc>
                <a:tc>
                  <a:txBody>
                    <a:bodyPr/>
                    <a:lstStyle/>
                    <a:p>
                      <a:r>
                        <a:rPr lang="en-GB" sz="3600" dirty="0">
                          <a:solidFill>
                            <a:srgbClr val="FF0000"/>
                          </a:solidFill>
                        </a:rPr>
                        <a:t>5375</a:t>
                      </a:r>
                    </a:p>
                  </a:txBody>
                  <a:tcPr/>
                </a:tc>
                <a:tc>
                  <a:txBody>
                    <a:bodyPr/>
                    <a:lstStyle/>
                    <a:p>
                      <a:r>
                        <a:rPr lang="en-GB" sz="3600" dirty="0">
                          <a:solidFill>
                            <a:srgbClr val="FF0000"/>
                          </a:solidFill>
                        </a:rPr>
                        <a:t>18,142</a:t>
                      </a:r>
                    </a:p>
                  </a:txBody>
                  <a:tcPr/>
                </a:tc>
                <a:extLst>
                  <a:ext uri="{0D108BD9-81ED-4DB2-BD59-A6C34878D82A}">
                    <a16:rowId xmlns:a16="http://schemas.microsoft.com/office/drawing/2014/main" val="2014596363"/>
                  </a:ext>
                </a:extLst>
              </a:tr>
              <a:tr h="636071">
                <a:tc>
                  <a:txBody>
                    <a:bodyPr/>
                    <a:lstStyle/>
                    <a:p>
                      <a:r>
                        <a:rPr lang="en-GB" sz="1800" b="1" dirty="0">
                          <a:latin typeface="Arial" panose="020B0604020202020204" pitchFamily="34" charset="0"/>
                          <a:cs typeface="Arial" panose="020B0604020202020204" pitchFamily="34" charset="0"/>
                        </a:rPr>
                        <a:t>Humberside</a:t>
                      </a:r>
                    </a:p>
                  </a:txBody>
                  <a:tcPr/>
                </a:tc>
                <a:tc>
                  <a:txBody>
                    <a:bodyPr/>
                    <a:lstStyle/>
                    <a:p>
                      <a:r>
                        <a:rPr lang="en-GB" sz="3600" dirty="0"/>
                        <a:t>4</a:t>
                      </a:r>
                    </a:p>
                  </a:txBody>
                  <a:tcPr/>
                </a:tc>
                <a:tc>
                  <a:txBody>
                    <a:bodyPr/>
                    <a:lstStyle/>
                    <a:p>
                      <a:r>
                        <a:rPr lang="en-GB" sz="3600" dirty="0"/>
                        <a:t>3291</a:t>
                      </a:r>
                    </a:p>
                  </a:txBody>
                  <a:tcPr/>
                </a:tc>
                <a:tc>
                  <a:txBody>
                    <a:bodyPr/>
                    <a:lstStyle/>
                    <a:p>
                      <a:r>
                        <a:rPr lang="en-GB" sz="3600" dirty="0"/>
                        <a:t>1538</a:t>
                      </a:r>
                    </a:p>
                  </a:txBody>
                  <a:tcPr/>
                </a:tc>
                <a:tc>
                  <a:txBody>
                    <a:bodyPr/>
                    <a:lstStyle/>
                    <a:p>
                      <a:r>
                        <a:rPr lang="en-GB" sz="3600" dirty="0"/>
                        <a:t>3176</a:t>
                      </a:r>
                    </a:p>
                  </a:txBody>
                  <a:tcPr/>
                </a:tc>
                <a:extLst>
                  <a:ext uri="{0D108BD9-81ED-4DB2-BD59-A6C34878D82A}">
                    <a16:rowId xmlns:a16="http://schemas.microsoft.com/office/drawing/2014/main" val="3511674159"/>
                  </a:ext>
                </a:extLst>
              </a:tr>
              <a:tr h="636071">
                <a:tc>
                  <a:txBody>
                    <a:bodyPr/>
                    <a:lstStyle/>
                    <a:p>
                      <a:r>
                        <a:rPr lang="en-GB" sz="1800" b="1" dirty="0">
                          <a:latin typeface="Arial" panose="020B0604020202020204" pitchFamily="34" charset="0"/>
                          <a:cs typeface="Arial" panose="020B0604020202020204" pitchFamily="34" charset="0"/>
                        </a:rPr>
                        <a:t>North Yorkshire</a:t>
                      </a:r>
                    </a:p>
                  </a:txBody>
                  <a:tcPr/>
                </a:tc>
                <a:tc>
                  <a:txBody>
                    <a:bodyPr/>
                    <a:lstStyle/>
                    <a:p>
                      <a:r>
                        <a:rPr lang="en-GB" sz="3600" dirty="0"/>
                        <a:t>5</a:t>
                      </a:r>
                    </a:p>
                  </a:txBody>
                  <a:tcPr/>
                </a:tc>
                <a:tc>
                  <a:txBody>
                    <a:bodyPr/>
                    <a:lstStyle/>
                    <a:p>
                      <a:r>
                        <a:rPr lang="en-GB" sz="3600" dirty="0"/>
                        <a:t>1871</a:t>
                      </a:r>
                    </a:p>
                  </a:txBody>
                  <a:tcPr/>
                </a:tc>
                <a:tc>
                  <a:txBody>
                    <a:bodyPr/>
                    <a:lstStyle/>
                    <a:p>
                      <a:r>
                        <a:rPr lang="en-GB" sz="3600" dirty="0"/>
                        <a:t>790</a:t>
                      </a:r>
                    </a:p>
                  </a:txBody>
                  <a:tcPr/>
                </a:tc>
                <a:tc>
                  <a:txBody>
                    <a:bodyPr/>
                    <a:lstStyle/>
                    <a:p>
                      <a:r>
                        <a:rPr lang="en-GB" sz="3600" dirty="0"/>
                        <a:t>3077</a:t>
                      </a:r>
                    </a:p>
                  </a:txBody>
                  <a:tcPr/>
                </a:tc>
                <a:extLst>
                  <a:ext uri="{0D108BD9-81ED-4DB2-BD59-A6C34878D82A}">
                    <a16:rowId xmlns:a16="http://schemas.microsoft.com/office/drawing/2014/main" val="4161973969"/>
                  </a:ext>
                </a:extLst>
              </a:tr>
              <a:tr h="636071">
                <a:tc>
                  <a:txBody>
                    <a:bodyPr/>
                    <a:lstStyle/>
                    <a:p>
                      <a:r>
                        <a:rPr lang="en-GB" sz="1800" b="1" dirty="0">
                          <a:latin typeface="Arial" panose="020B0604020202020204" pitchFamily="34" charset="0"/>
                          <a:cs typeface="Arial" panose="020B0604020202020204" pitchFamily="34" charset="0"/>
                        </a:rPr>
                        <a:t>South Yorkshire</a:t>
                      </a:r>
                    </a:p>
                  </a:txBody>
                  <a:tcPr/>
                </a:tc>
                <a:tc>
                  <a:txBody>
                    <a:bodyPr/>
                    <a:lstStyle/>
                    <a:p>
                      <a:r>
                        <a:rPr lang="en-GB" sz="3600" dirty="0"/>
                        <a:t>4</a:t>
                      </a:r>
                    </a:p>
                  </a:txBody>
                  <a:tcPr/>
                </a:tc>
                <a:tc>
                  <a:txBody>
                    <a:bodyPr/>
                    <a:lstStyle/>
                    <a:p>
                      <a:r>
                        <a:rPr lang="en-GB" sz="3600" dirty="0"/>
                        <a:t>3552</a:t>
                      </a:r>
                    </a:p>
                  </a:txBody>
                  <a:tcPr/>
                </a:tc>
                <a:tc>
                  <a:txBody>
                    <a:bodyPr/>
                    <a:lstStyle/>
                    <a:p>
                      <a:r>
                        <a:rPr lang="en-GB" sz="3600" dirty="0"/>
                        <a:t>1179</a:t>
                      </a:r>
                    </a:p>
                  </a:txBody>
                  <a:tcPr/>
                </a:tc>
                <a:tc>
                  <a:txBody>
                    <a:bodyPr/>
                    <a:lstStyle/>
                    <a:p>
                      <a:r>
                        <a:rPr lang="en-GB" sz="3600" dirty="0"/>
                        <a:t>4121</a:t>
                      </a:r>
                    </a:p>
                  </a:txBody>
                  <a:tcPr/>
                </a:tc>
                <a:extLst>
                  <a:ext uri="{0D108BD9-81ED-4DB2-BD59-A6C34878D82A}">
                    <a16:rowId xmlns:a16="http://schemas.microsoft.com/office/drawing/2014/main" val="617637404"/>
                  </a:ext>
                </a:extLst>
              </a:tr>
              <a:tr h="636071">
                <a:tc>
                  <a:txBody>
                    <a:bodyPr/>
                    <a:lstStyle/>
                    <a:p>
                      <a:r>
                        <a:rPr lang="en-GB" sz="1800" b="1" dirty="0">
                          <a:latin typeface="Arial" panose="020B0604020202020204" pitchFamily="34" charset="0"/>
                          <a:cs typeface="Arial" panose="020B0604020202020204" pitchFamily="34" charset="0"/>
                        </a:rPr>
                        <a:t>West Yorkshire</a:t>
                      </a:r>
                    </a:p>
                  </a:txBody>
                  <a:tcPr/>
                </a:tc>
                <a:tc>
                  <a:txBody>
                    <a:bodyPr/>
                    <a:lstStyle/>
                    <a:p>
                      <a:r>
                        <a:rPr lang="en-GB" sz="3600" dirty="0"/>
                        <a:t>5</a:t>
                      </a:r>
                    </a:p>
                  </a:txBody>
                  <a:tcPr/>
                </a:tc>
                <a:tc>
                  <a:txBody>
                    <a:bodyPr/>
                    <a:lstStyle/>
                    <a:p>
                      <a:r>
                        <a:rPr lang="en-GB" sz="3600" dirty="0"/>
                        <a:t>5493</a:t>
                      </a:r>
                    </a:p>
                  </a:txBody>
                  <a:tcPr/>
                </a:tc>
                <a:tc>
                  <a:txBody>
                    <a:bodyPr/>
                    <a:lstStyle/>
                    <a:p>
                      <a:r>
                        <a:rPr lang="en-GB" sz="3600" dirty="0"/>
                        <a:t>1868</a:t>
                      </a:r>
                    </a:p>
                  </a:txBody>
                  <a:tcPr/>
                </a:tc>
                <a:tc>
                  <a:txBody>
                    <a:bodyPr/>
                    <a:lstStyle/>
                    <a:p>
                      <a:r>
                        <a:rPr lang="en-GB" sz="3600" dirty="0"/>
                        <a:t>7768</a:t>
                      </a:r>
                    </a:p>
                  </a:txBody>
                  <a:tcPr/>
                </a:tc>
                <a:extLst>
                  <a:ext uri="{0D108BD9-81ED-4DB2-BD59-A6C34878D82A}">
                    <a16:rowId xmlns:a16="http://schemas.microsoft.com/office/drawing/2014/main" val="3010875172"/>
                  </a:ext>
                </a:extLst>
              </a:tr>
            </a:tbl>
          </a:graphicData>
        </a:graphic>
      </p:graphicFrame>
    </p:spTree>
    <p:extLst>
      <p:ext uri="{BB962C8B-B14F-4D97-AF65-F5344CB8AC3E}">
        <p14:creationId xmlns:p14="http://schemas.microsoft.com/office/powerpoint/2010/main" val="1282924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A9085-28D3-4A4C-BCD4-651F99B65F03}"/>
              </a:ext>
            </a:extLst>
          </p:cNvPr>
          <p:cNvSpPr>
            <a:spLocks noGrp="1"/>
          </p:cNvSpPr>
          <p:nvPr>
            <p:ph type="title"/>
          </p:nvPr>
        </p:nvSpPr>
        <p:spPr>
          <a:xfrm>
            <a:off x="107504" y="274638"/>
            <a:ext cx="8928992" cy="1143000"/>
          </a:xfrm>
        </p:spPr>
        <p:txBody>
          <a:bodyPr>
            <a:normAutofit/>
          </a:bodyPr>
          <a:lstStyle/>
          <a:p>
            <a:r>
              <a:rPr lang="en-GB" sz="4800" b="1" dirty="0">
                <a:solidFill>
                  <a:srgbClr val="7030A0"/>
                </a:solidFill>
                <a:latin typeface="Arial" panose="020B0604020202020204" pitchFamily="34" charset="0"/>
                <a:cs typeface="Arial" panose="020B0604020202020204" pitchFamily="34" charset="0"/>
              </a:rPr>
              <a:t>Source of Wakefield Referrals</a:t>
            </a:r>
          </a:p>
        </p:txBody>
      </p:sp>
      <p:sp>
        <p:nvSpPr>
          <p:cNvPr id="3" name="Content Placeholder 2">
            <a:extLst>
              <a:ext uri="{FF2B5EF4-FFF2-40B4-BE49-F238E27FC236}">
                <a16:creationId xmlns:a16="http://schemas.microsoft.com/office/drawing/2014/main" id="{BF036AC0-BA30-46B4-A769-AD15295FA054}"/>
              </a:ext>
            </a:extLst>
          </p:cNvPr>
          <p:cNvSpPr>
            <a:spLocks noGrp="1"/>
          </p:cNvSpPr>
          <p:nvPr>
            <p:ph idx="1"/>
          </p:nvPr>
        </p:nvSpPr>
        <p:spPr>
          <a:xfrm>
            <a:off x="457200" y="1772816"/>
            <a:ext cx="8229600" cy="4968552"/>
          </a:xfrm>
        </p:spPr>
        <p:txBody>
          <a:bodyPr>
            <a:normAutofit fontScale="70000" lnSpcReduction="20000"/>
          </a:bodyPr>
          <a:lstStyle/>
          <a:p>
            <a:pPr marL="0" indent="0">
              <a:buNone/>
            </a:pPr>
            <a:r>
              <a:rPr lang="en-GB" sz="4600" dirty="0">
                <a:solidFill>
                  <a:srgbClr val="7030A0"/>
                </a:solidFill>
                <a:latin typeface="Arial" panose="020B0604020202020204" pitchFamily="34" charset="0"/>
                <a:cs typeface="Arial" panose="020B0604020202020204" pitchFamily="34" charset="0"/>
              </a:rPr>
              <a:t>Police						79.4%</a:t>
            </a:r>
          </a:p>
          <a:p>
            <a:pPr marL="0" indent="0">
              <a:buNone/>
            </a:pPr>
            <a:r>
              <a:rPr lang="en-GB" sz="4600" dirty="0">
                <a:solidFill>
                  <a:srgbClr val="7030A0"/>
                </a:solidFill>
                <a:latin typeface="Arial" panose="020B0604020202020204" pitchFamily="34" charset="0"/>
                <a:cs typeface="Arial" panose="020B0604020202020204" pitchFamily="34" charset="0"/>
              </a:rPr>
              <a:t>Secondary Care/Acute Trust		4.2%</a:t>
            </a:r>
          </a:p>
          <a:p>
            <a:pPr marL="0" indent="0">
              <a:buNone/>
            </a:pPr>
            <a:r>
              <a:rPr lang="en-GB" sz="4600" dirty="0">
                <a:solidFill>
                  <a:srgbClr val="7030A0"/>
                </a:solidFill>
                <a:latin typeface="Arial" panose="020B0604020202020204" pitchFamily="34" charset="0"/>
                <a:cs typeface="Arial" panose="020B0604020202020204" pitchFamily="34" charset="0"/>
              </a:rPr>
              <a:t>IDVAs						4%	</a:t>
            </a:r>
          </a:p>
          <a:p>
            <a:pPr marL="0" indent="0">
              <a:buNone/>
            </a:pPr>
            <a:r>
              <a:rPr lang="en-GB" sz="4600" dirty="0">
                <a:solidFill>
                  <a:srgbClr val="7030A0"/>
                </a:solidFill>
                <a:latin typeface="Arial" panose="020B0604020202020204" pitchFamily="34" charset="0"/>
                <a:cs typeface="Arial" panose="020B0604020202020204" pitchFamily="34" charset="0"/>
              </a:rPr>
              <a:t>Housing 						1.6%</a:t>
            </a:r>
          </a:p>
          <a:p>
            <a:pPr marL="0" indent="0">
              <a:buNone/>
            </a:pPr>
            <a:r>
              <a:rPr lang="en-GB" sz="4600" dirty="0">
                <a:solidFill>
                  <a:srgbClr val="7030A0"/>
                </a:solidFill>
                <a:latin typeface="Arial" panose="020B0604020202020204" pitchFamily="34" charset="0"/>
                <a:cs typeface="Arial" panose="020B0604020202020204" pitchFamily="34" charset="0"/>
              </a:rPr>
              <a:t>Primary Care Services			1.4%</a:t>
            </a:r>
          </a:p>
          <a:p>
            <a:pPr marL="0" indent="0">
              <a:buNone/>
            </a:pPr>
            <a:r>
              <a:rPr lang="en-GB" sz="4600" dirty="0">
                <a:solidFill>
                  <a:srgbClr val="7030A0"/>
                </a:solidFill>
                <a:latin typeface="Arial" panose="020B0604020202020204" pitchFamily="34" charset="0"/>
                <a:cs typeface="Arial" panose="020B0604020202020204" pitchFamily="34" charset="0"/>
              </a:rPr>
              <a:t>Voluntary Sector				1.4%</a:t>
            </a:r>
          </a:p>
          <a:p>
            <a:pPr marL="0" indent="0">
              <a:buNone/>
            </a:pPr>
            <a:r>
              <a:rPr lang="en-GB" sz="4600" dirty="0">
                <a:solidFill>
                  <a:srgbClr val="7030A0"/>
                </a:solidFill>
                <a:latin typeface="Arial" panose="020B0604020202020204" pitchFamily="34" charset="0"/>
                <a:cs typeface="Arial" panose="020B0604020202020204" pitchFamily="34" charset="0"/>
              </a:rPr>
              <a:t>Probation						1%</a:t>
            </a:r>
          </a:p>
          <a:p>
            <a:pPr marL="0" indent="0">
              <a:buNone/>
            </a:pPr>
            <a:endParaRPr lang="en-GB" sz="4200" b="1" dirty="0">
              <a:solidFill>
                <a:srgbClr val="7030A0"/>
              </a:solidFill>
              <a:latin typeface="Arial" panose="020B0604020202020204" pitchFamily="34" charset="0"/>
              <a:cs typeface="Arial" panose="020B0604020202020204" pitchFamily="34" charset="0"/>
            </a:endParaRPr>
          </a:p>
          <a:p>
            <a:pPr marL="0" indent="0">
              <a:buNone/>
            </a:pPr>
            <a:r>
              <a:rPr lang="en-GB" sz="2800" dirty="0">
                <a:solidFill>
                  <a:srgbClr val="7030A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63203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51A6EE-EB10-4859-923A-CE17B5AE445C}"/>
              </a:ext>
            </a:extLst>
          </p:cNvPr>
          <p:cNvSpPr>
            <a:spLocks noGrp="1"/>
          </p:cNvSpPr>
          <p:nvPr>
            <p:ph idx="1"/>
          </p:nvPr>
        </p:nvSpPr>
        <p:spPr>
          <a:xfrm>
            <a:off x="457200" y="1772816"/>
            <a:ext cx="8229600" cy="4810546"/>
          </a:xfrm>
        </p:spPr>
        <p:txBody>
          <a:bodyPr>
            <a:normAutofit fontScale="92500"/>
          </a:bodyPr>
          <a:lstStyle/>
          <a:p>
            <a:pPr marL="0" indent="0">
              <a:buNone/>
            </a:pPr>
            <a:r>
              <a:rPr lang="en-GB" sz="3800" dirty="0">
                <a:solidFill>
                  <a:srgbClr val="7030A0"/>
                </a:solidFill>
                <a:latin typeface="Arial" panose="020B0604020202020204" pitchFamily="34" charset="0"/>
                <a:cs typeface="Arial" panose="020B0604020202020204" pitchFamily="34" charset="0"/>
              </a:rPr>
              <a:t>Adult Social Care				0.7%</a:t>
            </a:r>
          </a:p>
          <a:p>
            <a:pPr marL="0" indent="0">
              <a:buNone/>
            </a:pPr>
            <a:r>
              <a:rPr lang="en-GB" sz="3800" dirty="0">
                <a:solidFill>
                  <a:srgbClr val="7030A0"/>
                </a:solidFill>
                <a:latin typeface="Arial" panose="020B0604020202020204" pitchFamily="34" charset="0"/>
                <a:cs typeface="Arial" panose="020B0604020202020204" pitchFamily="34" charset="0"/>
              </a:rPr>
              <a:t>Children Social Care			0.6%</a:t>
            </a:r>
          </a:p>
          <a:p>
            <a:pPr marL="0" indent="0">
              <a:buNone/>
            </a:pPr>
            <a:r>
              <a:rPr lang="en-GB" sz="3800" dirty="0">
                <a:solidFill>
                  <a:srgbClr val="7030A0"/>
                </a:solidFill>
                <a:latin typeface="Arial" panose="020B0604020202020204" pitchFamily="34" charset="0"/>
                <a:cs typeface="Arial" panose="020B0604020202020204" pitchFamily="34" charset="0"/>
              </a:rPr>
              <a:t>Substance Abuse Services		0.5%</a:t>
            </a:r>
          </a:p>
          <a:p>
            <a:pPr marL="0" indent="0">
              <a:buNone/>
            </a:pPr>
            <a:r>
              <a:rPr lang="en-GB" sz="3800" dirty="0">
                <a:solidFill>
                  <a:srgbClr val="7030A0"/>
                </a:solidFill>
                <a:latin typeface="Arial" panose="020B0604020202020204" pitchFamily="34" charset="0"/>
                <a:cs typeface="Arial" panose="020B0604020202020204" pitchFamily="34" charset="0"/>
              </a:rPr>
              <a:t>Mental Health Services		0.4%</a:t>
            </a:r>
          </a:p>
          <a:p>
            <a:pPr marL="0" indent="0">
              <a:buNone/>
            </a:pPr>
            <a:r>
              <a:rPr lang="en-GB" sz="4100" dirty="0">
                <a:solidFill>
                  <a:srgbClr val="7030A0"/>
                </a:solidFill>
                <a:latin typeface="Arial" panose="020B0604020202020204" pitchFamily="34" charset="0"/>
                <a:cs typeface="Arial" panose="020B0604020202020204" pitchFamily="34" charset="0"/>
              </a:rPr>
              <a:t>Multi-Agency Safeguarding	0.4%</a:t>
            </a:r>
          </a:p>
          <a:p>
            <a:pPr marL="0" indent="0">
              <a:buNone/>
            </a:pPr>
            <a:r>
              <a:rPr lang="en-GB" sz="4100" dirty="0">
                <a:solidFill>
                  <a:srgbClr val="7030A0"/>
                </a:solidFill>
                <a:latin typeface="Arial" panose="020B0604020202020204" pitchFamily="34" charset="0"/>
                <a:cs typeface="Arial" panose="020B0604020202020204" pitchFamily="34" charset="0"/>
              </a:rPr>
              <a:t>Education 					0.2%</a:t>
            </a:r>
          </a:p>
          <a:p>
            <a:pPr marL="0" indent="0">
              <a:buNone/>
            </a:pPr>
            <a:r>
              <a:rPr lang="en-GB" sz="4100" dirty="0">
                <a:solidFill>
                  <a:srgbClr val="7030A0"/>
                </a:solidFill>
                <a:latin typeface="Arial" panose="020B0604020202020204" pitchFamily="34" charset="0"/>
                <a:cs typeface="Arial" panose="020B0604020202020204" pitchFamily="34" charset="0"/>
              </a:rPr>
              <a:t>Other						4.2%</a:t>
            </a:r>
          </a:p>
          <a:p>
            <a:pPr marL="0" indent="0">
              <a:buNone/>
            </a:pPr>
            <a:endParaRPr lang="en-GB" sz="5100" b="1" dirty="0">
              <a:solidFill>
                <a:srgbClr val="7030A0"/>
              </a:solidFill>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1431859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C9FED-1581-4894-A92B-2F8234D130FE}"/>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Wakefield Referrals</a:t>
            </a:r>
          </a:p>
        </p:txBody>
      </p:sp>
      <p:sp>
        <p:nvSpPr>
          <p:cNvPr id="3" name="Content Placeholder 2">
            <a:extLst>
              <a:ext uri="{FF2B5EF4-FFF2-40B4-BE49-F238E27FC236}">
                <a16:creationId xmlns:a16="http://schemas.microsoft.com/office/drawing/2014/main" id="{FC064FE9-40B6-446B-846B-4F8A537726E4}"/>
              </a:ext>
            </a:extLst>
          </p:cNvPr>
          <p:cNvSpPr>
            <a:spLocks noGrp="1"/>
          </p:cNvSpPr>
          <p:nvPr>
            <p:ph idx="1"/>
          </p:nvPr>
        </p:nvSpPr>
        <p:spPr>
          <a:xfrm>
            <a:off x="179512" y="1417638"/>
            <a:ext cx="8856984" cy="4708525"/>
          </a:xfrm>
        </p:spPr>
        <p:txBody>
          <a:bodyPr>
            <a:normAutofit/>
          </a:bodyPr>
          <a:lstStyle/>
          <a:p>
            <a:pPr marL="0" indent="0">
              <a:buNone/>
            </a:pPr>
            <a:r>
              <a:rPr lang="en-GB" b="1" u="sng" dirty="0">
                <a:solidFill>
                  <a:srgbClr val="7030A0"/>
                </a:solidFill>
                <a:latin typeface="Arial" panose="020B0604020202020204" pitchFamily="34" charset="0"/>
                <a:cs typeface="Arial" panose="020B0604020202020204" pitchFamily="34" charset="0"/>
              </a:rPr>
              <a:t>Gender</a:t>
            </a:r>
          </a:p>
          <a:p>
            <a:pPr marL="0" indent="0">
              <a:buNone/>
            </a:pPr>
            <a:r>
              <a:rPr lang="en-GB" dirty="0">
                <a:solidFill>
                  <a:srgbClr val="7030A0"/>
                </a:solidFill>
                <a:latin typeface="Arial" panose="020B0604020202020204" pitchFamily="34" charset="0"/>
                <a:cs typeface="Arial" panose="020B0604020202020204" pitchFamily="34" charset="0"/>
              </a:rPr>
              <a:t>90.9% Female</a:t>
            </a:r>
          </a:p>
          <a:p>
            <a:pPr marL="0" indent="0">
              <a:buNone/>
            </a:pPr>
            <a:r>
              <a:rPr lang="en-GB" dirty="0">
                <a:solidFill>
                  <a:srgbClr val="7030A0"/>
                </a:solidFill>
                <a:latin typeface="Arial" panose="020B0604020202020204" pitchFamily="34" charset="0"/>
                <a:cs typeface="Arial" panose="020B0604020202020204" pitchFamily="34" charset="0"/>
              </a:rPr>
              <a:t>9.1% Male</a:t>
            </a:r>
          </a:p>
          <a:p>
            <a:pPr marL="0" indent="0">
              <a:buNone/>
            </a:pPr>
            <a:endParaRPr lang="en-GB" sz="2800" dirty="0">
              <a:solidFill>
                <a:srgbClr val="7030A0"/>
              </a:solidFill>
              <a:latin typeface="Arial" panose="020B0604020202020204" pitchFamily="34" charset="0"/>
              <a:cs typeface="Arial" panose="020B0604020202020204" pitchFamily="34" charset="0"/>
            </a:endParaRPr>
          </a:p>
          <a:p>
            <a:pPr marL="0" indent="0">
              <a:buNone/>
            </a:pPr>
            <a:r>
              <a:rPr lang="en-GB" b="1" u="sng" dirty="0">
                <a:solidFill>
                  <a:srgbClr val="7030A0"/>
                </a:solidFill>
                <a:latin typeface="Arial" panose="020B0604020202020204" pitchFamily="34" charset="0"/>
                <a:cs typeface="Arial" panose="020B0604020202020204" pitchFamily="34" charset="0"/>
              </a:rPr>
              <a:t>Demographics</a:t>
            </a:r>
          </a:p>
          <a:p>
            <a:pPr marL="0" indent="0">
              <a:buNone/>
            </a:pPr>
            <a:r>
              <a:rPr lang="en-GB" dirty="0">
                <a:solidFill>
                  <a:srgbClr val="7030A0"/>
                </a:solidFill>
                <a:latin typeface="Arial" panose="020B0604020202020204" pitchFamily="34" charset="0"/>
                <a:cs typeface="Arial" panose="020B0604020202020204" pitchFamily="34" charset="0"/>
              </a:rPr>
              <a:t>Black Asian and racially minoritized 	17.4%</a:t>
            </a:r>
          </a:p>
          <a:p>
            <a:pPr marL="0" indent="0">
              <a:buNone/>
            </a:pPr>
            <a:r>
              <a:rPr lang="en-GB" dirty="0">
                <a:solidFill>
                  <a:srgbClr val="7030A0"/>
                </a:solidFill>
                <a:latin typeface="Arial" panose="020B0604020202020204" pitchFamily="34" charset="0"/>
                <a:cs typeface="Arial" panose="020B0604020202020204" pitchFamily="34" charset="0"/>
              </a:rPr>
              <a:t>Victims with disability 				6.6%</a:t>
            </a:r>
          </a:p>
          <a:p>
            <a:pPr marL="0" indent="0">
              <a:buNone/>
            </a:pPr>
            <a:r>
              <a:rPr lang="en-GB" dirty="0">
                <a:solidFill>
                  <a:srgbClr val="7030A0"/>
                </a:solidFill>
                <a:latin typeface="Arial" panose="020B0604020202020204" pitchFamily="34" charset="0"/>
                <a:cs typeface="Arial" panose="020B0604020202020204" pitchFamily="34" charset="0"/>
              </a:rPr>
              <a:t>LGBTQIA+ victims					1.3%</a:t>
            </a: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endParaRPr lang="en-GB" dirty="0">
              <a:solidFill>
                <a:srgbClr val="7030A0"/>
              </a:solidFill>
              <a:latin typeface="Arial" panose="020B0604020202020204" pitchFamily="34" charset="0"/>
              <a:cs typeface="Arial" panose="020B0604020202020204" pitchFamily="34" charset="0"/>
            </a:endParaRPr>
          </a:p>
          <a:p>
            <a:pPr marL="0" indent="0">
              <a:buNone/>
            </a:pPr>
            <a:endParaRPr lang="en-GB" b="1" u="sng"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19081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E72AE-A2BC-4485-BA5C-9017D8E65409}"/>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Sources of Support</a:t>
            </a:r>
          </a:p>
        </p:txBody>
      </p:sp>
      <p:sp>
        <p:nvSpPr>
          <p:cNvPr id="3" name="Content Placeholder 2">
            <a:extLst>
              <a:ext uri="{FF2B5EF4-FFF2-40B4-BE49-F238E27FC236}">
                <a16:creationId xmlns:a16="http://schemas.microsoft.com/office/drawing/2014/main" id="{FE7BE7D3-EAF1-4889-880D-33526899E731}"/>
              </a:ext>
            </a:extLst>
          </p:cNvPr>
          <p:cNvSpPr>
            <a:spLocks noGrp="1"/>
          </p:cNvSpPr>
          <p:nvPr>
            <p:ph idx="1"/>
          </p:nvPr>
        </p:nvSpPr>
        <p:spPr/>
        <p:txBody>
          <a:bodyPr/>
          <a:lstStyle/>
          <a:p>
            <a:r>
              <a:rPr lang="en-GB" dirty="0">
                <a:solidFill>
                  <a:srgbClr val="7030A0"/>
                </a:solidFill>
                <a:latin typeface="Arial" panose="020B0604020202020204" pitchFamily="34" charset="0"/>
                <a:cs typeface="Arial" panose="020B0604020202020204" pitchFamily="34" charset="0"/>
              </a:rPr>
              <a:t>Wakefield District Domestic Abuse Service</a:t>
            </a:r>
            <a:r>
              <a:rPr lang="en-GB" altLang="en-US" sz="3200" dirty="0"/>
              <a:t> </a:t>
            </a:r>
            <a:r>
              <a:rPr lang="en-GB" altLang="en-US" sz="3200" dirty="0">
                <a:solidFill>
                  <a:srgbClr val="7030A0"/>
                </a:solidFill>
                <a:latin typeface="Arial" panose="020B0604020202020204" pitchFamily="34" charset="0"/>
                <a:cs typeface="Arial" panose="020B0604020202020204" pitchFamily="34" charset="0"/>
              </a:rPr>
              <a:t>0800 915 1561</a:t>
            </a:r>
          </a:p>
          <a:p>
            <a:pPr marL="0" indent="0">
              <a:buNone/>
            </a:pPr>
            <a:r>
              <a:rPr lang="en-GB" dirty="0">
                <a:solidFill>
                  <a:srgbClr val="7030A0"/>
                </a:solidFill>
                <a:latin typeface="Arial" panose="020B0604020202020204" pitchFamily="34" charset="0"/>
                <a:cs typeface="Arial" panose="020B0604020202020204" pitchFamily="34" charset="0"/>
              </a:rPr>
              <a:t> </a:t>
            </a:r>
          </a:p>
          <a:p>
            <a:r>
              <a:rPr lang="en-GB" dirty="0">
                <a:solidFill>
                  <a:srgbClr val="7030A0"/>
                </a:solidFill>
                <a:latin typeface="Arial" panose="020B0604020202020204" pitchFamily="34" charset="0"/>
                <a:cs typeface="Arial" panose="020B0604020202020204" pitchFamily="34" charset="0"/>
              </a:rPr>
              <a:t>West Yorkshire Police website </a:t>
            </a:r>
            <a:r>
              <a:rPr lang="en-GB" dirty="0">
                <a:solidFill>
                  <a:srgbClr val="7030A0"/>
                </a:solidFill>
                <a:latin typeface="Arial" panose="020B0604020202020204" pitchFamily="34" charset="0"/>
                <a:cs typeface="Arial" panose="020B0604020202020204" pitchFamily="34" charset="0"/>
                <a:hlinkClick r:id="rId2"/>
              </a:rPr>
              <a:t>www.westyorkshire.police.uk</a:t>
            </a:r>
            <a:endParaRPr lang="en-GB" dirty="0">
              <a:solidFill>
                <a:srgbClr val="7030A0"/>
              </a:solidFill>
              <a:latin typeface="Arial" panose="020B0604020202020204" pitchFamily="34" charset="0"/>
              <a:cs typeface="Arial" panose="020B0604020202020204" pitchFamily="34" charset="0"/>
            </a:endParaRPr>
          </a:p>
          <a:p>
            <a:pPr marL="0" indent="0">
              <a:buNone/>
            </a:pPr>
            <a:endParaRPr lang="en-GB" dirty="0">
              <a:solidFill>
                <a:srgbClr val="7030A0"/>
              </a:solidFill>
              <a:latin typeface="Arial" panose="020B0604020202020204" pitchFamily="34" charset="0"/>
              <a:cs typeface="Arial" panose="020B0604020202020204" pitchFamily="34" charset="0"/>
            </a:endParaRPr>
          </a:p>
          <a:p>
            <a:r>
              <a:rPr lang="en-GB" dirty="0">
                <a:solidFill>
                  <a:srgbClr val="7030A0"/>
                </a:solidFill>
                <a:latin typeface="Arial" panose="020B0604020202020204" pitchFamily="34" charset="0"/>
                <a:cs typeface="Arial" panose="020B0604020202020204" pitchFamily="34" charset="0"/>
              </a:rPr>
              <a:t>SafeLives </a:t>
            </a:r>
          </a:p>
          <a:p>
            <a:pPr marL="0" indent="0">
              <a:buNone/>
            </a:pPr>
            <a:r>
              <a:rPr lang="en-GB" dirty="0">
                <a:solidFill>
                  <a:srgbClr val="7030A0"/>
                </a:solidFill>
                <a:latin typeface="Arial" panose="020B0604020202020204" pitchFamily="34" charset="0"/>
                <a:cs typeface="Arial" panose="020B0604020202020204" pitchFamily="34" charset="0"/>
              </a:rPr>
              <a:t>   </a:t>
            </a:r>
            <a:r>
              <a:rPr lang="en-GB" dirty="0">
                <a:hlinkClick r:id="rId3"/>
              </a:rPr>
              <a:t>Resources for Marac meetings | Safelives</a:t>
            </a:r>
            <a:endParaRPr lang="en-GB"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12358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2E338-527D-4AE4-97FF-854C6F298101}"/>
              </a:ext>
            </a:extLst>
          </p:cNvPr>
          <p:cNvSpPr>
            <a:spLocks noGrp="1"/>
          </p:cNvSpPr>
          <p:nvPr>
            <p:ph type="title"/>
          </p:nvPr>
        </p:nvSpPr>
        <p:spPr/>
        <p:txBody>
          <a:bodyPr>
            <a:normAutofit/>
          </a:bodyPr>
          <a:lstStyle/>
          <a:p>
            <a:r>
              <a:rPr lang="en-GB" sz="4800" b="1" dirty="0">
                <a:solidFill>
                  <a:srgbClr val="7030A0"/>
                </a:solidFill>
                <a:latin typeface="Arial" panose="020B0604020202020204" pitchFamily="34" charset="0"/>
                <a:cs typeface="Arial" panose="020B0604020202020204" pitchFamily="34" charset="0"/>
              </a:rPr>
              <a:t>Please get in touch …</a:t>
            </a:r>
          </a:p>
        </p:txBody>
      </p:sp>
      <p:sp>
        <p:nvSpPr>
          <p:cNvPr id="3" name="Content Placeholder 2">
            <a:extLst>
              <a:ext uri="{FF2B5EF4-FFF2-40B4-BE49-F238E27FC236}">
                <a16:creationId xmlns:a16="http://schemas.microsoft.com/office/drawing/2014/main" id="{3895B7BA-B638-42AC-A2C2-6699E8CD24BC}"/>
              </a:ext>
            </a:extLst>
          </p:cNvPr>
          <p:cNvSpPr>
            <a:spLocks noGrp="1"/>
          </p:cNvSpPr>
          <p:nvPr>
            <p:ph idx="1"/>
          </p:nvPr>
        </p:nvSpPr>
        <p:spPr>
          <a:xfrm>
            <a:off x="457200" y="1268760"/>
            <a:ext cx="8579296" cy="5314602"/>
          </a:xfrm>
        </p:spPr>
        <p:txBody>
          <a:bodyPr/>
          <a:lstStyle/>
          <a:p>
            <a:pPr marL="0" indent="0">
              <a:buFontTx/>
              <a:buNone/>
            </a:pPr>
            <a:endParaRPr lang="en-GB" altLang="en-US" sz="2400" dirty="0">
              <a:solidFill>
                <a:srgbClr val="7030A0"/>
              </a:solidFill>
              <a:latin typeface="Arial" panose="020B0604020202020204" pitchFamily="34" charset="0"/>
              <a:cs typeface="Arial" panose="020B0604020202020204" pitchFamily="34" charset="0"/>
            </a:endParaRPr>
          </a:p>
          <a:p>
            <a:pPr marL="0" indent="0">
              <a:buFontTx/>
              <a:buNone/>
            </a:pPr>
            <a:r>
              <a:rPr lang="en-GB" altLang="en-US" dirty="0">
                <a:solidFill>
                  <a:srgbClr val="7030A0"/>
                </a:solidFill>
                <a:latin typeface="Arial" panose="020B0604020202020204" pitchFamily="34" charset="0"/>
                <a:cs typeface="Arial" panose="020B0604020202020204" pitchFamily="34" charset="0"/>
              </a:rPr>
              <a:t>MARAC Coordinator</a:t>
            </a:r>
          </a:p>
          <a:p>
            <a:pPr marL="0" indent="0">
              <a:buFontTx/>
              <a:buNone/>
            </a:pPr>
            <a:r>
              <a:rPr lang="en-GB" dirty="0">
                <a:solidFill>
                  <a:srgbClr val="7030A0"/>
                </a:solidFill>
                <a:latin typeface="Arial" panose="020B0604020202020204" pitchFamily="34" charset="0"/>
                <a:ea typeface="Times New Roman" panose="02020603050405020304" pitchFamily="18" charset="0"/>
                <a:cs typeface="Arial" panose="020B0604020202020204" pitchFamily="34" charset="0"/>
                <a:hlinkClick r:id="rId2"/>
              </a:rPr>
              <a:t>wakefield.marac@westyorkshire.police.uk</a:t>
            </a:r>
            <a:endParaRPr lang="en-GB" dirty="0">
              <a:solidFill>
                <a:srgbClr val="7030A0"/>
              </a:solidFill>
              <a:latin typeface="Arial" panose="020B0604020202020204" pitchFamily="34" charset="0"/>
              <a:cs typeface="Arial" panose="020B0604020202020204" pitchFamily="34" charset="0"/>
            </a:endParaRPr>
          </a:p>
          <a:p>
            <a:pPr marL="0" indent="0">
              <a:buFontTx/>
              <a:buNone/>
            </a:pPr>
            <a:r>
              <a:rPr lang="en-GB" dirty="0">
                <a:solidFill>
                  <a:srgbClr val="7030A0"/>
                </a:solidFill>
                <a:latin typeface="Arial" panose="020B0604020202020204" pitchFamily="34" charset="0"/>
                <a:ea typeface="Times New Roman" panose="02020603050405020304" pitchFamily="18" charset="0"/>
                <a:cs typeface="Arial" panose="020B0604020202020204" pitchFamily="34" charset="0"/>
              </a:rPr>
              <a:t>01924 878361/878389</a:t>
            </a:r>
          </a:p>
          <a:p>
            <a:pPr marL="0" indent="0">
              <a:buFontTx/>
              <a:buNone/>
            </a:pPr>
            <a:endParaRPr lang="en-GB" dirty="0">
              <a:solidFill>
                <a:srgbClr val="7030A0"/>
              </a:solidFill>
              <a:latin typeface="Arial" panose="020B0604020202020204" pitchFamily="34" charset="0"/>
              <a:ea typeface="Times New Roman" panose="02020603050405020304" pitchFamily="18" charset="0"/>
              <a:cs typeface="Arial" panose="020B0604020202020204" pitchFamily="34" charset="0"/>
            </a:endParaRPr>
          </a:p>
          <a:p>
            <a:pPr marL="0" indent="0">
              <a:buFontTx/>
              <a:buNone/>
            </a:pPr>
            <a:endParaRPr lang="en-GB" altLang="en-US" sz="2400" dirty="0">
              <a:solidFill>
                <a:srgbClr val="7030A0"/>
              </a:solidFill>
              <a:latin typeface="Arial" panose="020B060402020202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1834199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28AC1BDC-1BBC-4CA8-AA63-FFD3982510EB}"/>
              </a:ext>
            </a:extLst>
          </p:cNvPr>
          <p:cNvSpPr>
            <a:spLocks noGrp="1" noChangeArrowheads="1"/>
          </p:cNvSpPr>
          <p:nvPr>
            <p:ph type="title"/>
          </p:nvPr>
        </p:nvSpPr>
        <p:spPr/>
        <p:txBody>
          <a:bodyPr>
            <a:noAutofit/>
          </a:bodyPr>
          <a:lstStyle/>
          <a:p>
            <a:r>
              <a:rPr lang="en-GB" altLang="en-US" sz="4800" b="1" dirty="0">
                <a:solidFill>
                  <a:srgbClr val="7030A0"/>
                </a:solidFill>
                <a:latin typeface="Arial" panose="020B0604020202020204" pitchFamily="34" charset="0"/>
                <a:cs typeface="Arial" panose="020B0604020202020204" pitchFamily="34" charset="0"/>
              </a:rPr>
              <a:t>Definition of </a:t>
            </a:r>
            <a:br>
              <a:rPr lang="en-GB" altLang="en-US" sz="4800" b="1" dirty="0">
                <a:solidFill>
                  <a:srgbClr val="7030A0"/>
                </a:solidFill>
                <a:latin typeface="Arial" panose="020B0604020202020204" pitchFamily="34" charset="0"/>
                <a:cs typeface="Arial" panose="020B0604020202020204" pitchFamily="34" charset="0"/>
              </a:rPr>
            </a:br>
            <a:r>
              <a:rPr lang="en-GB" altLang="en-US" sz="4800" b="1" dirty="0">
                <a:solidFill>
                  <a:srgbClr val="7030A0"/>
                </a:solidFill>
                <a:latin typeface="Arial" panose="020B0604020202020204" pitchFamily="34" charset="0"/>
                <a:cs typeface="Arial" panose="020B0604020202020204" pitchFamily="34" charset="0"/>
              </a:rPr>
              <a:t>Domestic Abuse</a:t>
            </a:r>
          </a:p>
        </p:txBody>
      </p:sp>
      <p:sp>
        <p:nvSpPr>
          <p:cNvPr id="3" name="Content Placeholder 2">
            <a:extLst>
              <a:ext uri="{FF2B5EF4-FFF2-40B4-BE49-F238E27FC236}">
                <a16:creationId xmlns:a16="http://schemas.microsoft.com/office/drawing/2014/main" id="{57B62BB4-0D9B-4463-9A0A-9BFE618485EB}"/>
              </a:ext>
            </a:extLst>
          </p:cNvPr>
          <p:cNvSpPr>
            <a:spLocks noGrp="1" noChangeArrowheads="1"/>
          </p:cNvSpPr>
          <p:nvPr>
            <p:ph idx="1"/>
          </p:nvPr>
        </p:nvSpPr>
        <p:spPr>
          <a:xfrm>
            <a:off x="457200" y="2060575"/>
            <a:ext cx="8229600" cy="4065588"/>
          </a:xfrm>
        </p:spPr>
        <p:txBody>
          <a:bodyPr/>
          <a:lstStyle/>
          <a:p>
            <a:pPr eaLnBrk="1" hangingPunct="1"/>
            <a:r>
              <a:rPr lang="en-GB" altLang="en-US" dirty="0">
                <a:solidFill>
                  <a:srgbClr val="7030A0"/>
                </a:solidFill>
                <a:latin typeface="Arial" panose="020B0604020202020204" pitchFamily="34" charset="0"/>
                <a:cs typeface="Arial" panose="020B0604020202020204" pitchFamily="34" charset="0"/>
              </a:rPr>
              <a:t>Behaviour of a person (A) towards another person (B) is domestic abuse if –</a:t>
            </a:r>
          </a:p>
          <a:p>
            <a:pPr eaLnBrk="1" hangingPunct="1"/>
            <a:endParaRPr lang="en-GB" altLang="en-US" dirty="0">
              <a:solidFill>
                <a:srgbClr val="7030A0"/>
              </a:solidFill>
              <a:latin typeface="Arial" panose="020B0604020202020204" pitchFamily="34" charset="0"/>
              <a:cs typeface="Arial" panose="020B0604020202020204" pitchFamily="34" charset="0"/>
            </a:endParaRPr>
          </a:p>
          <a:p>
            <a:pPr eaLnBrk="1" hangingPunct="1"/>
            <a:r>
              <a:rPr lang="en-GB" altLang="en-US" dirty="0">
                <a:solidFill>
                  <a:srgbClr val="7030A0"/>
                </a:solidFill>
                <a:latin typeface="Arial" panose="020B0604020202020204" pitchFamily="34" charset="0"/>
                <a:cs typeface="Arial" panose="020B0604020202020204" pitchFamily="34" charset="0"/>
              </a:rPr>
              <a:t>A and B are each aged 16 or over and are </a:t>
            </a:r>
            <a:r>
              <a:rPr lang="en-GB" altLang="en-US" i="1" dirty="0">
                <a:solidFill>
                  <a:srgbClr val="7030A0"/>
                </a:solidFill>
                <a:latin typeface="Arial" panose="020B0604020202020204" pitchFamily="34" charset="0"/>
                <a:cs typeface="Arial" panose="020B0604020202020204" pitchFamily="34" charset="0"/>
              </a:rPr>
              <a:t>personally connected </a:t>
            </a:r>
            <a:r>
              <a:rPr lang="en-GB" altLang="en-US" dirty="0">
                <a:solidFill>
                  <a:srgbClr val="7030A0"/>
                </a:solidFill>
                <a:latin typeface="Arial" panose="020B0604020202020204" pitchFamily="34" charset="0"/>
                <a:cs typeface="Arial" panose="020B0604020202020204" pitchFamily="34" charset="0"/>
              </a:rPr>
              <a:t>to each other, and the behaviour is </a:t>
            </a:r>
            <a:r>
              <a:rPr lang="en-GB" altLang="en-US" i="1" dirty="0">
                <a:solidFill>
                  <a:srgbClr val="7030A0"/>
                </a:solidFill>
                <a:latin typeface="Arial" panose="020B0604020202020204" pitchFamily="34" charset="0"/>
                <a:cs typeface="Arial" panose="020B0604020202020204" pitchFamily="34" charset="0"/>
              </a:rPr>
              <a:t>abusive</a:t>
            </a:r>
            <a:endParaRPr lang="en-GB" altLang="en-US" dirty="0">
              <a:solidFill>
                <a:srgbClr val="7030A0"/>
              </a:solidFill>
              <a:latin typeface="Arial" panose="020B0604020202020204" pitchFamily="34" charset="0"/>
              <a:cs typeface="Arial" panose="020B0604020202020204" pitchFamily="34" charset="0"/>
            </a:endParaRPr>
          </a:p>
          <a:p>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CDA800-D676-4E53-86E8-EE36B308A1AA}"/>
              </a:ext>
            </a:extLst>
          </p:cNvPr>
          <p:cNvSpPr>
            <a:spLocks noGrp="1" noChangeArrowheads="1"/>
          </p:cNvSpPr>
          <p:nvPr>
            <p:ph idx="1"/>
          </p:nvPr>
        </p:nvSpPr>
        <p:spPr>
          <a:xfrm>
            <a:off x="457200" y="404664"/>
            <a:ext cx="8229600" cy="6119961"/>
          </a:xfrm>
        </p:spPr>
        <p:txBody>
          <a:bodyPr>
            <a:normAutofit fontScale="92500" lnSpcReduction="20000"/>
          </a:bodyPr>
          <a:lstStyle/>
          <a:p>
            <a:pPr marL="0" indent="0">
              <a:buNone/>
            </a:pPr>
            <a:r>
              <a:rPr lang="en-GB" altLang="en-US" sz="5200" b="1" dirty="0">
                <a:solidFill>
                  <a:srgbClr val="7030A0"/>
                </a:solidFill>
                <a:latin typeface="Arial" panose="020B0604020202020204" pitchFamily="34" charset="0"/>
                <a:cs typeface="Arial" panose="020B0604020202020204" pitchFamily="34" charset="0"/>
              </a:rPr>
              <a:t>What do we mean by ‘personally connected’?</a:t>
            </a:r>
          </a:p>
          <a:p>
            <a:pPr marL="0" indent="0">
              <a:buNone/>
            </a:pPr>
            <a:endParaRPr lang="en-GB" altLang="en-US" dirty="0">
              <a:solidFill>
                <a:srgbClr val="7030A0"/>
              </a:solidFill>
              <a:latin typeface="Arial" panose="020B0604020202020204" pitchFamily="34" charset="0"/>
              <a:cs typeface="Arial" panose="020B0604020202020204" pitchFamily="34" charset="0"/>
            </a:endParaRPr>
          </a:p>
          <a:p>
            <a:r>
              <a:rPr lang="en-GB" altLang="en-US" sz="3500" dirty="0">
                <a:solidFill>
                  <a:srgbClr val="7030A0"/>
                </a:solidFill>
                <a:latin typeface="Arial" panose="020B0604020202020204" pitchFamily="34" charset="0"/>
                <a:cs typeface="Arial" panose="020B0604020202020204" pitchFamily="34" charset="0"/>
              </a:rPr>
              <a:t>They are, or have been, married to each other</a:t>
            </a:r>
          </a:p>
          <a:p>
            <a:r>
              <a:rPr lang="en-GB" altLang="en-US" sz="3500" dirty="0">
                <a:solidFill>
                  <a:srgbClr val="7030A0"/>
                </a:solidFill>
                <a:latin typeface="Arial" panose="020B0604020202020204" pitchFamily="34" charset="0"/>
                <a:cs typeface="Arial" panose="020B0604020202020204" pitchFamily="34" charset="0"/>
              </a:rPr>
              <a:t>They are, or have been, civil partners of each other</a:t>
            </a:r>
          </a:p>
          <a:p>
            <a:r>
              <a:rPr lang="en-GB" altLang="en-US" sz="3500" dirty="0">
                <a:solidFill>
                  <a:srgbClr val="7030A0"/>
                </a:solidFill>
                <a:latin typeface="Arial" panose="020B0604020202020204" pitchFamily="34" charset="0"/>
                <a:cs typeface="Arial" panose="020B0604020202020204" pitchFamily="34" charset="0"/>
              </a:rPr>
              <a:t>They have agreed to marry one another (whether or not the agreement has been terminated)</a:t>
            </a:r>
          </a:p>
          <a:p>
            <a:r>
              <a:rPr lang="en-GB" altLang="en-US" sz="3500" dirty="0">
                <a:solidFill>
                  <a:srgbClr val="7030A0"/>
                </a:solidFill>
                <a:latin typeface="Arial" panose="020B0604020202020204" pitchFamily="34" charset="0"/>
                <a:cs typeface="Arial" panose="020B0604020202020204" pitchFamily="34" charset="0"/>
              </a:rPr>
              <a:t>They have entered into a civil partnership agreement (whether or not the agreement has been terminated)</a:t>
            </a:r>
          </a:p>
          <a:p>
            <a:endParaRPr lang="en-GB"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84C33-8374-4E44-8EBF-BBDF88B6FA6D}"/>
              </a:ext>
            </a:extLst>
          </p:cNvPr>
          <p:cNvSpPr>
            <a:spLocks noGrp="1"/>
          </p:cNvSpPr>
          <p:nvPr>
            <p:ph idx="1"/>
          </p:nvPr>
        </p:nvSpPr>
        <p:spPr>
          <a:xfrm>
            <a:off x="457200" y="1196753"/>
            <a:ext cx="8229600" cy="5472336"/>
          </a:xfrm>
        </p:spPr>
        <p:txBody>
          <a:bodyPr/>
          <a:lstStyle/>
          <a:p>
            <a:pPr>
              <a:defRPr/>
            </a:pPr>
            <a:r>
              <a:rPr lang="en-GB" altLang="en-US" dirty="0">
                <a:solidFill>
                  <a:srgbClr val="7030A0"/>
                </a:solidFill>
                <a:latin typeface="Arial" panose="020B0604020202020204" pitchFamily="34" charset="0"/>
                <a:cs typeface="Arial" panose="020B0604020202020204" pitchFamily="34" charset="0"/>
              </a:rPr>
              <a:t>They are, or have been, in an intimate personal relationship with each other</a:t>
            </a:r>
          </a:p>
          <a:p>
            <a:pPr>
              <a:defRPr/>
            </a:pPr>
            <a:r>
              <a:rPr lang="en-GB" altLang="en-US" dirty="0">
                <a:solidFill>
                  <a:srgbClr val="7030A0"/>
                </a:solidFill>
                <a:latin typeface="Arial" panose="020B0604020202020204" pitchFamily="34" charset="0"/>
                <a:cs typeface="Arial" panose="020B0604020202020204" pitchFamily="34" charset="0"/>
              </a:rPr>
              <a:t>They each have, or there has been a time when they each have had, a parental relationship in relation to the same child</a:t>
            </a:r>
          </a:p>
          <a:p>
            <a:pPr>
              <a:defRPr/>
            </a:pPr>
            <a:r>
              <a:rPr lang="en-GB" altLang="en-US" dirty="0">
                <a:solidFill>
                  <a:srgbClr val="7030A0"/>
                </a:solidFill>
                <a:latin typeface="Arial" panose="020B0604020202020204" pitchFamily="34" charset="0"/>
                <a:cs typeface="Arial" panose="020B0604020202020204" pitchFamily="34" charset="0"/>
              </a:rPr>
              <a:t>They are relatives</a:t>
            </a:r>
          </a:p>
          <a:p>
            <a:pPr>
              <a:defRPr/>
            </a:pPr>
            <a:r>
              <a:rPr lang="en-GB" altLang="en-US" dirty="0">
                <a:solidFill>
                  <a:srgbClr val="7030A0"/>
                </a:solidFill>
                <a:latin typeface="Arial" panose="020B0604020202020204" pitchFamily="34" charset="0"/>
                <a:cs typeface="Arial" panose="020B0604020202020204" pitchFamily="34" charset="0"/>
              </a:rPr>
              <a:t>‘Child’ means a person under the age of 18 years</a:t>
            </a:r>
          </a:p>
          <a:p>
            <a:pPr marL="0" indent="0">
              <a:buFontTx/>
              <a:buNone/>
              <a:defRPr/>
            </a:pPr>
            <a:endParaRPr lang="en-GB" altLang="en-US" dirty="0"/>
          </a:p>
          <a:p>
            <a:pPr>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C9856CE7-ECB1-46D1-8440-96A0F7D339FF}"/>
              </a:ext>
            </a:extLst>
          </p:cNvPr>
          <p:cNvSpPr>
            <a:spLocks noGrp="1" noChangeArrowheads="1"/>
          </p:cNvSpPr>
          <p:nvPr>
            <p:ph type="title"/>
          </p:nvPr>
        </p:nvSpPr>
        <p:spPr/>
        <p:txBody>
          <a:bodyPr/>
          <a:lstStyle/>
          <a:p>
            <a:r>
              <a:rPr lang="en-GB" altLang="en-US" sz="4800" b="1" dirty="0">
                <a:solidFill>
                  <a:srgbClr val="7030A0"/>
                </a:solidFill>
                <a:latin typeface="Arial" panose="020B0604020202020204" pitchFamily="34" charset="0"/>
                <a:cs typeface="Arial" panose="020B0604020202020204" pitchFamily="34" charset="0"/>
              </a:rPr>
              <a:t>Children…</a:t>
            </a:r>
            <a:r>
              <a:rPr lang="en-GB" altLang="en-US" dirty="0"/>
              <a:t> </a:t>
            </a:r>
          </a:p>
        </p:txBody>
      </p:sp>
      <p:sp>
        <p:nvSpPr>
          <p:cNvPr id="3" name="Content Placeholder 2">
            <a:extLst>
              <a:ext uri="{FF2B5EF4-FFF2-40B4-BE49-F238E27FC236}">
                <a16:creationId xmlns:a16="http://schemas.microsoft.com/office/drawing/2014/main" id="{682A5564-4BAD-4F1A-A96C-B2B59016C035}"/>
              </a:ext>
            </a:extLst>
          </p:cNvPr>
          <p:cNvSpPr>
            <a:spLocks noGrp="1"/>
          </p:cNvSpPr>
          <p:nvPr>
            <p:ph idx="1"/>
          </p:nvPr>
        </p:nvSpPr>
        <p:spPr>
          <a:xfrm>
            <a:off x="457200" y="1628775"/>
            <a:ext cx="8229600" cy="4497388"/>
          </a:xfrm>
        </p:spPr>
        <p:txBody>
          <a:bodyPr/>
          <a:lstStyle/>
          <a:p>
            <a:pPr marL="0" indent="0">
              <a:buFontTx/>
              <a:buNone/>
              <a:defRPr/>
            </a:pPr>
            <a:r>
              <a:rPr lang="en-GB" dirty="0">
                <a:solidFill>
                  <a:srgbClr val="7030A0"/>
                </a:solidFill>
                <a:latin typeface="Arial" panose="020B0604020202020204" pitchFamily="34" charset="0"/>
                <a:cs typeface="Arial" panose="020B0604020202020204" pitchFamily="34" charset="0"/>
              </a:rPr>
              <a:t>Any reference in this Act to a victim of domestic abuse includes a reference to a child who –</a:t>
            </a:r>
          </a:p>
          <a:p>
            <a:pPr marL="0" indent="0">
              <a:buFontTx/>
              <a:buNone/>
              <a:defRPr/>
            </a:pPr>
            <a:endParaRPr lang="en-GB" dirty="0">
              <a:solidFill>
                <a:srgbClr val="7030A0"/>
              </a:solidFill>
              <a:latin typeface="Arial" panose="020B0604020202020204" pitchFamily="34" charset="0"/>
              <a:cs typeface="Arial" panose="020B0604020202020204" pitchFamily="34" charset="0"/>
            </a:endParaRPr>
          </a:p>
          <a:p>
            <a:pPr>
              <a:defRPr/>
            </a:pPr>
            <a:r>
              <a:rPr lang="en-GB" dirty="0">
                <a:solidFill>
                  <a:srgbClr val="7030A0"/>
                </a:solidFill>
                <a:latin typeface="Arial" panose="020B0604020202020204" pitchFamily="34" charset="0"/>
                <a:cs typeface="Arial" panose="020B0604020202020204" pitchFamily="34" charset="0"/>
              </a:rPr>
              <a:t>sees or hears, or experiences the effects of the abuse, and</a:t>
            </a:r>
          </a:p>
          <a:p>
            <a:pPr>
              <a:defRPr/>
            </a:pPr>
            <a:endParaRPr lang="en-GB" dirty="0">
              <a:solidFill>
                <a:srgbClr val="7030A0"/>
              </a:solidFill>
              <a:latin typeface="Arial" panose="020B0604020202020204" pitchFamily="34" charset="0"/>
              <a:cs typeface="Arial" panose="020B0604020202020204" pitchFamily="34" charset="0"/>
            </a:endParaRPr>
          </a:p>
          <a:p>
            <a:pPr>
              <a:defRPr/>
            </a:pPr>
            <a:r>
              <a:rPr lang="en-GB" dirty="0">
                <a:solidFill>
                  <a:srgbClr val="7030A0"/>
                </a:solidFill>
                <a:latin typeface="Arial" panose="020B0604020202020204" pitchFamily="34" charset="0"/>
                <a:cs typeface="Arial" panose="020B0604020202020204" pitchFamily="34" charset="0"/>
              </a:rPr>
              <a:t>is related to A or B</a:t>
            </a:r>
          </a:p>
          <a:p>
            <a:pPr>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orking For You Powerpoint Presentation">
  <a:themeElements>
    <a:clrScheme name="Working For You Powerpoint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orking For You Powerpoint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Working For You Powerpoint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orking For You Powerpoint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orking For You Powerpoint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orking For You Powerpoint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orking For You Powerpoint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orking For You Powerpoint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orking For You Powerpoint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orking For You Powerpoint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orking For You Powerpoint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orking For You Powerpoint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orking For You Powerpoint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orking For You Powerpoint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8fddde6-4c5f-4e6a-b73d-4fa7eec40ed7">
      <Terms xmlns="http://schemas.microsoft.com/office/infopath/2007/PartnerControls"/>
    </lcf76f155ced4ddcb4097134ff3c332f>
    <TaxCatchAll xmlns="faf191fb-21d8-4fea-9148-7bca53c980d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2A4EBFC3E9006489D8AA42EF1070670" ma:contentTypeVersion="15" ma:contentTypeDescription="Create a new document." ma:contentTypeScope="" ma:versionID="37987620520b4cb8046d27ecce5b1385">
  <xsd:schema xmlns:xsd="http://www.w3.org/2001/XMLSchema" xmlns:xs="http://www.w3.org/2001/XMLSchema" xmlns:p="http://schemas.microsoft.com/office/2006/metadata/properties" xmlns:ns2="c8fddde6-4c5f-4e6a-b73d-4fa7eec40ed7" xmlns:ns3="faf191fb-21d8-4fea-9148-7bca53c980d7" targetNamespace="http://schemas.microsoft.com/office/2006/metadata/properties" ma:root="true" ma:fieldsID="c2dbe22d4a0e559dd3864f183976e0a1" ns2:_="" ns3:_="">
    <xsd:import namespace="c8fddde6-4c5f-4e6a-b73d-4fa7eec40ed7"/>
    <xsd:import namespace="faf191fb-21d8-4fea-9148-7bca53c980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fddde6-4c5f-4e6a-b73d-4fa7eec40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0797a0e-5026-480d-971d-550050c8017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f191fb-21d8-4fea-9148-7bca53c980d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ba0fcee-fdcc-4bf6-a3ca-a97a6f881f0b}" ma:internalName="TaxCatchAll" ma:showField="CatchAllData" ma:web="faf191fb-21d8-4fea-9148-7bca53c980d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EBAD1E-C467-471B-88AD-B7B6B5789782}">
  <ds:schemaRefs>
    <ds:schemaRef ds:uri="http://schemas.microsoft.com/office/2006/metadata/properties"/>
    <ds:schemaRef ds:uri="http://schemas.microsoft.com/office/infopath/2007/PartnerControls"/>
    <ds:schemaRef ds:uri="c8fddde6-4c5f-4e6a-b73d-4fa7eec40ed7"/>
    <ds:schemaRef ds:uri="faf191fb-21d8-4fea-9148-7bca53c980d7"/>
  </ds:schemaRefs>
</ds:datastoreItem>
</file>

<file path=customXml/itemProps2.xml><?xml version="1.0" encoding="utf-8"?>
<ds:datastoreItem xmlns:ds="http://schemas.openxmlformats.org/officeDocument/2006/customXml" ds:itemID="{D3C8D5E0-D467-4909-AA36-3B13F143F02F}">
  <ds:schemaRefs>
    <ds:schemaRef ds:uri="http://schemas.microsoft.com/sharepoint/v3/contenttype/forms"/>
  </ds:schemaRefs>
</ds:datastoreItem>
</file>

<file path=customXml/itemProps3.xml><?xml version="1.0" encoding="utf-8"?>
<ds:datastoreItem xmlns:ds="http://schemas.openxmlformats.org/officeDocument/2006/customXml" ds:itemID="{E88A74F0-097D-4E26-9A5F-CD10A4E4DC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fddde6-4c5f-4e6a-b73d-4fa7eec40ed7"/>
    <ds:schemaRef ds:uri="faf191fb-21d8-4fea-9148-7bca53c980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1106</TotalTime>
  <Words>2587</Words>
  <Application>Microsoft Office PowerPoint</Application>
  <PresentationFormat>On-screen Show (4:3)</PresentationFormat>
  <Paragraphs>317</Paragraphs>
  <Slides>57</Slides>
  <Notes>2</Notes>
  <HiddenSlides>0</HiddenSlides>
  <MMClips>2</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57</vt:i4>
      </vt:variant>
    </vt:vector>
  </HeadingPairs>
  <TitlesOfParts>
    <vt:vector size="66" baseType="lpstr">
      <vt:lpstr>Batang</vt:lpstr>
      <vt:lpstr>Arial</vt:lpstr>
      <vt:lpstr>Arial</vt:lpstr>
      <vt:lpstr>Arial Narrow</vt:lpstr>
      <vt:lpstr>Calibri</vt:lpstr>
      <vt:lpstr>Wingdings 3</vt:lpstr>
      <vt:lpstr>Office Theme</vt:lpstr>
      <vt:lpstr>Working For You Powerpoint Presentation</vt:lpstr>
      <vt:lpstr>Bitmap Image</vt:lpstr>
      <vt:lpstr>Wakefield MARAC Awareness Training</vt:lpstr>
      <vt:lpstr>What we will cover</vt:lpstr>
      <vt:lpstr>Prevalence of             Domestic Abuse</vt:lpstr>
      <vt:lpstr>PowerPoint Presentation</vt:lpstr>
      <vt:lpstr>A key change from the Domestic Abuse Act 2021</vt:lpstr>
      <vt:lpstr>Definition of  Domestic Abuse</vt:lpstr>
      <vt:lpstr>PowerPoint Presentation</vt:lpstr>
      <vt:lpstr>PowerPoint Presentation</vt:lpstr>
      <vt:lpstr>Children… </vt:lpstr>
      <vt:lpstr>Types of abuse…</vt:lpstr>
      <vt:lpstr>What is MARAC?</vt:lpstr>
      <vt:lpstr>PowerPoint Presentation</vt:lpstr>
      <vt:lpstr>PowerPoint Presentation</vt:lpstr>
      <vt:lpstr>Aims of MARAC </vt:lpstr>
      <vt:lpstr>PowerPoint Presentation</vt:lpstr>
      <vt:lpstr>Agencies/Organisations                  involved in MARAC (ad hoc invites)</vt:lpstr>
      <vt:lpstr>PowerPoint Presentation</vt:lpstr>
      <vt:lpstr>What is DASH?</vt:lpstr>
      <vt:lpstr>Wakefield MARAC Criteria</vt:lpstr>
      <vt:lpstr>Automatic Trigger to MARAC</vt:lpstr>
      <vt:lpstr>PowerPoint Presentation</vt:lpstr>
      <vt:lpstr>PowerPoint Presentation</vt:lpstr>
      <vt:lpstr>PowerPoint Presentation</vt:lpstr>
      <vt:lpstr>PowerPoint Presentation</vt:lpstr>
      <vt:lpstr>How to Refer</vt:lpstr>
      <vt:lpstr>MARAC Procedure Flowchart</vt:lpstr>
      <vt:lpstr>Step 1</vt:lpstr>
      <vt:lpstr>Step 2</vt:lpstr>
      <vt:lpstr>Step 3</vt:lpstr>
      <vt:lpstr>Step 4</vt:lpstr>
      <vt:lpstr>PowerPoint Presentation</vt:lpstr>
      <vt:lpstr>PowerPoint Presentation</vt:lpstr>
      <vt:lpstr>PowerPoint Presentation</vt:lpstr>
      <vt:lpstr>PowerPoint Presentation</vt:lpstr>
      <vt:lpstr>The Meeting</vt:lpstr>
      <vt:lpstr>PowerPoint Presentation</vt:lpstr>
      <vt:lpstr>Actions</vt:lpstr>
      <vt:lpstr>PowerPoint Presentation</vt:lpstr>
      <vt:lpstr>Confidentiality</vt:lpstr>
      <vt:lpstr>PowerPoint Presentation</vt:lpstr>
      <vt:lpstr>PowerPoint Presentation</vt:lpstr>
      <vt:lpstr>MARAC Minutes</vt:lpstr>
      <vt:lpstr>PowerPoint Presentation</vt:lpstr>
      <vt:lpstr>MARAC and the perpetrator</vt:lpstr>
      <vt:lpstr>Repeat Incidents</vt:lpstr>
      <vt:lpstr>PowerPoint Presentation</vt:lpstr>
      <vt:lpstr>Repeat Incidents: Roles</vt:lpstr>
      <vt:lpstr>PowerPoint Presentation</vt:lpstr>
      <vt:lpstr>Transfers</vt:lpstr>
      <vt:lpstr>PowerPoint Presentation</vt:lpstr>
      <vt:lpstr>MARAC Occurrence on Niche</vt:lpstr>
      <vt:lpstr>Wakefield MARAC statistics  year ending March 2022</vt:lpstr>
      <vt:lpstr>Source of Wakefield Referrals</vt:lpstr>
      <vt:lpstr>PowerPoint Presentation</vt:lpstr>
      <vt:lpstr>Wakefield Referrals</vt:lpstr>
      <vt:lpstr>Sources of Support</vt:lpstr>
      <vt:lpstr>Please get in touch …</vt:lpstr>
    </vt:vector>
  </TitlesOfParts>
  <Company>Wakefield MDC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 Arial Narrow 60pts</dc:title>
  <dc:creator>Wakefield Council</dc:creator>
  <cp:lastModifiedBy>Adele Clark</cp:lastModifiedBy>
  <cp:revision>20</cp:revision>
  <cp:lastPrinted>2023-01-12T13:03:21Z</cp:lastPrinted>
  <dcterms:created xsi:type="dcterms:W3CDTF">2016-11-11T08:22:43Z</dcterms:created>
  <dcterms:modified xsi:type="dcterms:W3CDTF">2025-03-06T10:58:49Z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0x01010042A4EBFC3E9006489D8AA42EF1070670</vt:lpwstr>
  </property>
</Properties>
</file>